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0" autoAdjust="0"/>
    <p:restoredTop sz="94660"/>
  </p:normalViewPr>
  <p:slideViewPr>
    <p:cSldViewPr snapToGrid="0">
      <p:cViewPr varScale="1">
        <p:scale>
          <a:sx n="91" d="100"/>
          <a:sy n="91" d="100"/>
        </p:scale>
        <p:origin x="96" y="1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9AEC5C0-DFF8-4043-9BC6-57B96F20BBD0}"/>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AFC14534-EB53-418A-8766-CE881F463E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FED9CC83-3093-456C-B216-9D238FB42160}"/>
              </a:ext>
            </a:extLst>
          </p:cNvPr>
          <p:cNvSpPr>
            <a:spLocks noGrp="1"/>
          </p:cNvSpPr>
          <p:nvPr>
            <p:ph type="dt" sz="half" idx="10"/>
          </p:nvPr>
        </p:nvSpPr>
        <p:spPr/>
        <p:txBody>
          <a:bodyPr/>
          <a:lstStyle/>
          <a:p>
            <a:fld id="{2E0CE04E-9DBA-430F-9FE1-DB2DDAE65F03}" type="datetimeFigureOut">
              <a:rPr lang="ko-KR" altLang="en-US" smtClean="0"/>
              <a:t>2022-04-19</a:t>
            </a:fld>
            <a:endParaRPr lang="ko-KR" altLang="en-US"/>
          </a:p>
        </p:txBody>
      </p:sp>
      <p:sp>
        <p:nvSpPr>
          <p:cNvPr id="5" name="바닥글 개체 틀 4">
            <a:extLst>
              <a:ext uri="{FF2B5EF4-FFF2-40B4-BE49-F238E27FC236}">
                <a16:creationId xmlns:a16="http://schemas.microsoft.com/office/drawing/2014/main" id="{F175EEFF-3F47-48E2-A3CE-58E476753589}"/>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0C2CBDCE-6C0F-42DF-8354-9DF0877A7D38}"/>
              </a:ext>
            </a:extLst>
          </p:cNvPr>
          <p:cNvSpPr>
            <a:spLocks noGrp="1"/>
          </p:cNvSpPr>
          <p:nvPr>
            <p:ph type="sldNum" sz="quarter" idx="12"/>
          </p:nvPr>
        </p:nvSpPr>
        <p:spPr/>
        <p:txBody>
          <a:body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3011685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3B6C5AD-D664-49C1-A140-481D0052F086}"/>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051F9FFA-BFC4-402B-8CA8-4CF39BAA43FB}"/>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E2BA2A28-2A6A-45BB-B491-31406D9A0F81}"/>
              </a:ext>
            </a:extLst>
          </p:cNvPr>
          <p:cNvSpPr>
            <a:spLocks noGrp="1"/>
          </p:cNvSpPr>
          <p:nvPr>
            <p:ph type="dt" sz="half" idx="10"/>
          </p:nvPr>
        </p:nvSpPr>
        <p:spPr/>
        <p:txBody>
          <a:bodyPr/>
          <a:lstStyle/>
          <a:p>
            <a:fld id="{2E0CE04E-9DBA-430F-9FE1-DB2DDAE65F03}" type="datetimeFigureOut">
              <a:rPr lang="ko-KR" altLang="en-US" smtClean="0"/>
              <a:t>2022-04-19</a:t>
            </a:fld>
            <a:endParaRPr lang="ko-KR" altLang="en-US"/>
          </a:p>
        </p:txBody>
      </p:sp>
      <p:sp>
        <p:nvSpPr>
          <p:cNvPr id="5" name="바닥글 개체 틀 4">
            <a:extLst>
              <a:ext uri="{FF2B5EF4-FFF2-40B4-BE49-F238E27FC236}">
                <a16:creationId xmlns:a16="http://schemas.microsoft.com/office/drawing/2014/main" id="{9641F018-A8DC-4725-9C5D-1034FF8D2F75}"/>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2B3638C6-4EB4-44B9-AAC3-03626D3F7386}"/>
              </a:ext>
            </a:extLst>
          </p:cNvPr>
          <p:cNvSpPr>
            <a:spLocks noGrp="1"/>
          </p:cNvSpPr>
          <p:nvPr>
            <p:ph type="sldNum" sz="quarter" idx="12"/>
          </p:nvPr>
        </p:nvSpPr>
        <p:spPr/>
        <p:txBody>
          <a:body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1193084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EA6A4EC1-FBF0-4613-98BB-710EBC1E48FA}"/>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7D167FDC-B9C7-4276-A451-35DC45B293E7}"/>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37BA38E8-44A6-4F5F-ADDA-BA6163567937}"/>
              </a:ext>
            </a:extLst>
          </p:cNvPr>
          <p:cNvSpPr>
            <a:spLocks noGrp="1"/>
          </p:cNvSpPr>
          <p:nvPr>
            <p:ph type="dt" sz="half" idx="10"/>
          </p:nvPr>
        </p:nvSpPr>
        <p:spPr/>
        <p:txBody>
          <a:bodyPr/>
          <a:lstStyle/>
          <a:p>
            <a:fld id="{2E0CE04E-9DBA-430F-9FE1-DB2DDAE65F03}" type="datetimeFigureOut">
              <a:rPr lang="ko-KR" altLang="en-US" smtClean="0"/>
              <a:t>2022-04-19</a:t>
            </a:fld>
            <a:endParaRPr lang="ko-KR" altLang="en-US"/>
          </a:p>
        </p:txBody>
      </p:sp>
      <p:sp>
        <p:nvSpPr>
          <p:cNvPr id="5" name="바닥글 개체 틀 4">
            <a:extLst>
              <a:ext uri="{FF2B5EF4-FFF2-40B4-BE49-F238E27FC236}">
                <a16:creationId xmlns:a16="http://schemas.microsoft.com/office/drawing/2014/main" id="{6AE04086-95AE-4501-8C04-A3BE1A9DB0DB}"/>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53C5CD93-46A9-4596-992B-3D17329127ED}"/>
              </a:ext>
            </a:extLst>
          </p:cNvPr>
          <p:cNvSpPr>
            <a:spLocks noGrp="1"/>
          </p:cNvSpPr>
          <p:nvPr>
            <p:ph type="sldNum" sz="quarter" idx="12"/>
          </p:nvPr>
        </p:nvSpPr>
        <p:spPr/>
        <p:txBody>
          <a:body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3455609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E055BA-A793-4A3B-AD18-E6F3D9D70AB8}"/>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2CE6B464-CCDA-4E23-A94A-CD32C568BBE8}"/>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0EB7BFF2-464D-45A6-8683-D812E5D4F643}"/>
              </a:ext>
            </a:extLst>
          </p:cNvPr>
          <p:cNvSpPr>
            <a:spLocks noGrp="1"/>
          </p:cNvSpPr>
          <p:nvPr>
            <p:ph type="dt" sz="half" idx="10"/>
          </p:nvPr>
        </p:nvSpPr>
        <p:spPr/>
        <p:txBody>
          <a:bodyPr/>
          <a:lstStyle/>
          <a:p>
            <a:fld id="{2E0CE04E-9DBA-430F-9FE1-DB2DDAE65F03}" type="datetimeFigureOut">
              <a:rPr lang="ko-KR" altLang="en-US" smtClean="0"/>
              <a:t>2022-04-19</a:t>
            </a:fld>
            <a:endParaRPr lang="ko-KR" altLang="en-US"/>
          </a:p>
        </p:txBody>
      </p:sp>
      <p:sp>
        <p:nvSpPr>
          <p:cNvPr id="5" name="바닥글 개체 틀 4">
            <a:extLst>
              <a:ext uri="{FF2B5EF4-FFF2-40B4-BE49-F238E27FC236}">
                <a16:creationId xmlns:a16="http://schemas.microsoft.com/office/drawing/2014/main" id="{C9830FE0-2A25-422D-8832-465FE58B834B}"/>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7439B9AC-AEC2-41A5-BDCF-57691D3A1EA8}"/>
              </a:ext>
            </a:extLst>
          </p:cNvPr>
          <p:cNvSpPr>
            <a:spLocks noGrp="1"/>
          </p:cNvSpPr>
          <p:nvPr>
            <p:ph type="sldNum" sz="quarter" idx="12"/>
          </p:nvPr>
        </p:nvSpPr>
        <p:spPr/>
        <p:txBody>
          <a:body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2124611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A341E97-1546-4549-B7D1-4C4F71460B37}"/>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F080F2B0-5BD3-44E9-AE58-B890010A76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2ED27340-BAD3-434A-91AE-FA7F999C1878}"/>
              </a:ext>
            </a:extLst>
          </p:cNvPr>
          <p:cNvSpPr>
            <a:spLocks noGrp="1"/>
          </p:cNvSpPr>
          <p:nvPr>
            <p:ph type="dt" sz="half" idx="10"/>
          </p:nvPr>
        </p:nvSpPr>
        <p:spPr/>
        <p:txBody>
          <a:bodyPr/>
          <a:lstStyle/>
          <a:p>
            <a:fld id="{2E0CE04E-9DBA-430F-9FE1-DB2DDAE65F03}" type="datetimeFigureOut">
              <a:rPr lang="ko-KR" altLang="en-US" smtClean="0"/>
              <a:t>2022-04-19</a:t>
            </a:fld>
            <a:endParaRPr lang="ko-KR" altLang="en-US"/>
          </a:p>
        </p:txBody>
      </p:sp>
      <p:sp>
        <p:nvSpPr>
          <p:cNvPr id="5" name="바닥글 개체 틀 4">
            <a:extLst>
              <a:ext uri="{FF2B5EF4-FFF2-40B4-BE49-F238E27FC236}">
                <a16:creationId xmlns:a16="http://schemas.microsoft.com/office/drawing/2014/main" id="{47586E31-FB66-4D54-B896-EBFCED86ACCE}"/>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E756AA5A-8835-454B-8836-560511E3767B}"/>
              </a:ext>
            </a:extLst>
          </p:cNvPr>
          <p:cNvSpPr>
            <a:spLocks noGrp="1"/>
          </p:cNvSpPr>
          <p:nvPr>
            <p:ph type="sldNum" sz="quarter" idx="12"/>
          </p:nvPr>
        </p:nvSpPr>
        <p:spPr/>
        <p:txBody>
          <a:body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69945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65353C6-FE9F-4FB3-A573-49D003AF21CD}"/>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AF232693-F1E9-4EA6-AD62-A0B96EAE80B6}"/>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5D945709-3AB3-4135-9BCE-9BA2CD617C68}"/>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C6BA0DD5-F79D-4D9E-AA25-31DC1E6A0E75}"/>
              </a:ext>
            </a:extLst>
          </p:cNvPr>
          <p:cNvSpPr>
            <a:spLocks noGrp="1"/>
          </p:cNvSpPr>
          <p:nvPr>
            <p:ph type="dt" sz="half" idx="10"/>
          </p:nvPr>
        </p:nvSpPr>
        <p:spPr/>
        <p:txBody>
          <a:bodyPr/>
          <a:lstStyle/>
          <a:p>
            <a:fld id="{2E0CE04E-9DBA-430F-9FE1-DB2DDAE65F03}" type="datetimeFigureOut">
              <a:rPr lang="ko-KR" altLang="en-US" smtClean="0"/>
              <a:t>2022-04-19</a:t>
            </a:fld>
            <a:endParaRPr lang="ko-KR" altLang="en-US"/>
          </a:p>
        </p:txBody>
      </p:sp>
      <p:sp>
        <p:nvSpPr>
          <p:cNvPr id="6" name="바닥글 개체 틀 5">
            <a:extLst>
              <a:ext uri="{FF2B5EF4-FFF2-40B4-BE49-F238E27FC236}">
                <a16:creationId xmlns:a16="http://schemas.microsoft.com/office/drawing/2014/main" id="{29683C3D-2C98-48C2-8C6F-95BA77F5B8F0}"/>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19D40423-6492-43ED-9745-9908CE7E98C3}"/>
              </a:ext>
            </a:extLst>
          </p:cNvPr>
          <p:cNvSpPr>
            <a:spLocks noGrp="1"/>
          </p:cNvSpPr>
          <p:nvPr>
            <p:ph type="sldNum" sz="quarter" idx="12"/>
          </p:nvPr>
        </p:nvSpPr>
        <p:spPr/>
        <p:txBody>
          <a:body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373064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C54950C-4EF7-4E9A-9D9C-2C156D41C151}"/>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EE64B570-E714-4DD5-AA48-CBBBD8315E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23BCED54-5416-458E-A796-2498E26FB76D}"/>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184A0198-C4A2-4607-BD46-CCE7D66B94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314C12C3-7DDA-49EC-A300-1F9BC940C7C2}"/>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BC808CBA-4933-496D-B106-4216515B5552}"/>
              </a:ext>
            </a:extLst>
          </p:cNvPr>
          <p:cNvSpPr>
            <a:spLocks noGrp="1"/>
          </p:cNvSpPr>
          <p:nvPr>
            <p:ph type="dt" sz="half" idx="10"/>
          </p:nvPr>
        </p:nvSpPr>
        <p:spPr/>
        <p:txBody>
          <a:bodyPr/>
          <a:lstStyle/>
          <a:p>
            <a:fld id="{2E0CE04E-9DBA-430F-9FE1-DB2DDAE65F03}" type="datetimeFigureOut">
              <a:rPr lang="ko-KR" altLang="en-US" smtClean="0"/>
              <a:t>2022-04-19</a:t>
            </a:fld>
            <a:endParaRPr lang="ko-KR" altLang="en-US"/>
          </a:p>
        </p:txBody>
      </p:sp>
      <p:sp>
        <p:nvSpPr>
          <p:cNvPr id="8" name="바닥글 개체 틀 7">
            <a:extLst>
              <a:ext uri="{FF2B5EF4-FFF2-40B4-BE49-F238E27FC236}">
                <a16:creationId xmlns:a16="http://schemas.microsoft.com/office/drawing/2014/main" id="{FB4B552E-E3B2-494B-ADDB-44FB25C62EAB}"/>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C48925B8-E0C9-40F6-9132-E72D2E0CF0EB}"/>
              </a:ext>
            </a:extLst>
          </p:cNvPr>
          <p:cNvSpPr>
            <a:spLocks noGrp="1"/>
          </p:cNvSpPr>
          <p:nvPr>
            <p:ph type="sldNum" sz="quarter" idx="12"/>
          </p:nvPr>
        </p:nvSpPr>
        <p:spPr/>
        <p:txBody>
          <a:body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520301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4659D1-1354-4F48-B455-1D5580D0B7F9}"/>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0B52CE43-A27D-4C48-9D42-CE46B316EA1C}"/>
              </a:ext>
            </a:extLst>
          </p:cNvPr>
          <p:cNvSpPr>
            <a:spLocks noGrp="1"/>
          </p:cNvSpPr>
          <p:nvPr>
            <p:ph type="dt" sz="half" idx="10"/>
          </p:nvPr>
        </p:nvSpPr>
        <p:spPr/>
        <p:txBody>
          <a:bodyPr/>
          <a:lstStyle/>
          <a:p>
            <a:fld id="{2E0CE04E-9DBA-430F-9FE1-DB2DDAE65F03}" type="datetimeFigureOut">
              <a:rPr lang="ko-KR" altLang="en-US" smtClean="0"/>
              <a:t>2022-04-19</a:t>
            </a:fld>
            <a:endParaRPr lang="ko-KR" altLang="en-US"/>
          </a:p>
        </p:txBody>
      </p:sp>
      <p:sp>
        <p:nvSpPr>
          <p:cNvPr id="4" name="바닥글 개체 틀 3">
            <a:extLst>
              <a:ext uri="{FF2B5EF4-FFF2-40B4-BE49-F238E27FC236}">
                <a16:creationId xmlns:a16="http://schemas.microsoft.com/office/drawing/2014/main" id="{310722FD-425B-49E2-9C71-2F55D4BD47EE}"/>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3A0123D6-29DB-47A2-A670-41B5B68CE9D4}"/>
              </a:ext>
            </a:extLst>
          </p:cNvPr>
          <p:cNvSpPr>
            <a:spLocks noGrp="1"/>
          </p:cNvSpPr>
          <p:nvPr>
            <p:ph type="sldNum" sz="quarter" idx="12"/>
          </p:nvPr>
        </p:nvSpPr>
        <p:spPr/>
        <p:txBody>
          <a:body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5749746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7A39F4C6-E32C-41F1-B6EE-62C1BE333B2C}"/>
              </a:ext>
            </a:extLst>
          </p:cNvPr>
          <p:cNvSpPr>
            <a:spLocks noGrp="1"/>
          </p:cNvSpPr>
          <p:nvPr>
            <p:ph type="dt" sz="half" idx="10"/>
          </p:nvPr>
        </p:nvSpPr>
        <p:spPr/>
        <p:txBody>
          <a:bodyPr/>
          <a:lstStyle/>
          <a:p>
            <a:fld id="{2E0CE04E-9DBA-430F-9FE1-DB2DDAE65F03}" type="datetimeFigureOut">
              <a:rPr lang="ko-KR" altLang="en-US" smtClean="0"/>
              <a:t>2022-04-19</a:t>
            </a:fld>
            <a:endParaRPr lang="ko-KR" altLang="en-US"/>
          </a:p>
        </p:txBody>
      </p:sp>
      <p:sp>
        <p:nvSpPr>
          <p:cNvPr id="3" name="바닥글 개체 틀 2">
            <a:extLst>
              <a:ext uri="{FF2B5EF4-FFF2-40B4-BE49-F238E27FC236}">
                <a16:creationId xmlns:a16="http://schemas.microsoft.com/office/drawing/2014/main" id="{25AE9FB0-CB23-4688-8987-B5D3D66760AB}"/>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A99959EA-4D5A-461F-8800-62A68C67E497}"/>
              </a:ext>
            </a:extLst>
          </p:cNvPr>
          <p:cNvSpPr>
            <a:spLocks noGrp="1"/>
          </p:cNvSpPr>
          <p:nvPr>
            <p:ph type="sldNum" sz="quarter" idx="12"/>
          </p:nvPr>
        </p:nvSpPr>
        <p:spPr/>
        <p:txBody>
          <a:body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3878506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B7FD5A3-881B-4F9B-AA8C-894F04E32243}"/>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D7142BAE-73B6-4EF1-B2ED-7171F90C2D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486F6681-A95C-438A-8AA9-2992722F60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5666D1A5-E401-4FFD-80D0-72881ECDF495}"/>
              </a:ext>
            </a:extLst>
          </p:cNvPr>
          <p:cNvSpPr>
            <a:spLocks noGrp="1"/>
          </p:cNvSpPr>
          <p:nvPr>
            <p:ph type="dt" sz="half" idx="10"/>
          </p:nvPr>
        </p:nvSpPr>
        <p:spPr/>
        <p:txBody>
          <a:bodyPr/>
          <a:lstStyle/>
          <a:p>
            <a:fld id="{2E0CE04E-9DBA-430F-9FE1-DB2DDAE65F03}" type="datetimeFigureOut">
              <a:rPr lang="ko-KR" altLang="en-US" smtClean="0"/>
              <a:t>2022-04-19</a:t>
            </a:fld>
            <a:endParaRPr lang="ko-KR" altLang="en-US"/>
          </a:p>
        </p:txBody>
      </p:sp>
      <p:sp>
        <p:nvSpPr>
          <p:cNvPr id="6" name="바닥글 개체 틀 5">
            <a:extLst>
              <a:ext uri="{FF2B5EF4-FFF2-40B4-BE49-F238E27FC236}">
                <a16:creationId xmlns:a16="http://schemas.microsoft.com/office/drawing/2014/main" id="{1E10434F-953B-461C-8BD8-5DE96E154BF4}"/>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4A375790-EED0-4F10-A640-96509B731963}"/>
              </a:ext>
            </a:extLst>
          </p:cNvPr>
          <p:cNvSpPr>
            <a:spLocks noGrp="1"/>
          </p:cNvSpPr>
          <p:nvPr>
            <p:ph type="sldNum" sz="quarter" idx="12"/>
          </p:nvPr>
        </p:nvSpPr>
        <p:spPr/>
        <p:txBody>
          <a:body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1928266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61E2A3F-C963-45F2-A244-FE0A7282CC0C}"/>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6A3F4798-18A1-43F0-916F-C2D562C5BC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9A19FD40-62BC-453F-A0CC-7D3A929CD9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40FBD90A-BDBD-4A32-BEE0-2375BDBC395F}"/>
              </a:ext>
            </a:extLst>
          </p:cNvPr>
          <p:cNvSpPr>
            <a:spLocks noGrp="1"/>
          </p:cNvSpPr>
          <p:nvPr>
            <p:ph type="dt" sz="half" idx="10"/>
          </p:nvPr>
        </p:nvSpPr>
        <p:spPr/>
        <p:txBody>
          <a:bodyPr/>
          <a:lstStyle/>
          <a:p>
            <a:fld id="{2E0CE04E-9DBA-430F-9FE1-DB2DDAE65F03}" type="datetimeFigureOut">
              <a:rPr lang="ko-KR" altLang="en-US" smtClean="0"/>
              <a:t>2022-04-19</a:t>
            </a:fld>
            <a:endParaRPr lang="ko-KR" altLang="en-US"/>
          </a:p>
        </p:txBody>
      </p:sp>
      <p:sp>
        <p:nvSpPr>
          <p:cNvPr id="6" name="바닥글 개체 틀 5">
            <a:extLst>
              <a:ext uri="{FF2B5EF4-FFF2-40B4-BE49-F238E27FC236}">
                <a16:creationId xmlns:a16="http://schemas.microsoft.com/office/drawing/2014/main" id="{7291E779-75AC-41F2-B727-4D516CC76E2E}"/>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A724A74A-91C0-4E9E-8018-D2C418761B66}"/>
              </a:ext>
            </a:extLst>
          </p:cNvPr>
          <p:cNvSpPr>
            <a:spLocks noGrp="1"/>
          </p:cNvSpPr>
          <p:nvPr>
            <p:ph type="sldNum" sz="quarter" idx="12"/>
          </p:nvPr>
        </p:nvSpPr>
        <p:spPr/>
        <p:txBody>
          <a:body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1788190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FCAD8C00-E009-4A40-89C6-99A4B458B8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39B64B58-BFB1-4D40-BDCD-E38C46F354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7DE55567-E131-4417-9FE7-3986F90BF7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0CE04E-9DBA-430F-9FE1-DB2DDAE65F03}" type="datetimeFigureOut">
              <a:rPr lang="ko-KR" altLang="en-US" smtClean="0"/>
              <a:t>2022-04-19</a:t>
            </a:fld>
            <a:endParaRPr lang="ko-KR" altLang="en-US"/>
          </a:p>
        </p:txBody>
      </p:sp>
      <p:sp>
        <p:nvSpPr>
          <p:cNvPr id="5" name="바닥글 개체 틀 4">
            <a:extLst>
              <a:ext uri="{FF2B5EF4-FFF2-40B4-BE49-F238E27FC236}">
                <a16:creationId xmlns:a16="http://schemas.microsoft.com/office/drawing/2014/main" id="{3C5E5A26-2D9B-4582-912A-377D96F951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EFF01A8E-0312-42B2-9A6C-37679321E5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6D56B-36E2-4181-B4B4-8508F8408DDA}" type="slidenum">
              <a:rPr lang="ko-KR" altLang="en-US" smtClean="0"/>
              <a:t>‹#›</a:t>
            </a:fld>
            <a:endParaRPr lang="ko-KR" altLang="en-US"/>
          </a:p>
        </p:txBody>
      </p:sp>
    </p:spTree>
    <p:extLst>
      <p:ext uri="{BB962C8B-B14F-4D97-AF65-F5344CB8AC3E}">
        <p14:creationId xmlns:p14="http://schemas.microsoft.com/office/powerpoint/2010/main" val="27192371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9427B73-6B7E-4679-B30A-9C717901EFB7}"/>
              </a:ext>
            </a:extLst>
          </p:cNvPr>
          <p:cNvSpPr>
            <a:spLocks noGrp="1"/>
          </p:cNvSpPr>
          <p:nvPr>
            <p:ph type="ctrTitle"/>
          </p:nvPr>
        </p:nvSpPr>
        <p:spPr/>
        <p:txBody>
          <a:bodyPr/>
          <a:lstStyle/>
          <a:p>
            <a:r>
              <a:rPr lang="ko-KR" altLang="en-US" dirty="0"/>
              <a:t>　</a:t>
            </a:r>
          </a:p>
        </p:txBody>
      </p:sp>
      <p:sp>
        <p:nvSpPr>
          <p:cNvPr id="3" name="부제목 2">
            <a:extLst>
              <a:ext uri="{FF2B5EF4-FFF2-40B4-BE49-F238E27FC236}">
                <a16:creationId xmlns:a16="http://schemas.microsoft.com/office/drawing/2014/main" id="{F89F880C-2772-4C17-8952-74949EBD81F6}"/>
              </a:ext>
            </a:extLst>
          </p:cNvPr>
          <p:cNvSpPr>
            <a:spLocks noGrp="1"/>
          </p:cNvSpPr>
          <p:nvPr>
            <p:ph type="subTitle" idx="1"/>
          </p:nvPr>
        </p:nvSpPr>
        <p:spPr/>
        <p:txBody>
          <a:bodyPr/>
          <a:lstStyle/>
          <a:p>
            <a:r>
              <a:rPr lang="ko-KR" altLang="en-US" dirty="0"/>
              <a:t>　</a:t>
            </a:r>
          </a:p>
        </p:txBody>
      </p:sp>
      <p:pic>
        <p:nvPicPr>
          <p:cNvPr id="5" name="그림 4">
            <a:extLst>
              <a:ext uri="{FF2B5EF4-FFF2-40B4-BE49-F238E27FC236}">
                <a16:creationId xmlns:a16="http://schemas.microsoft.com/office/drawing/2014/main" id="{A4EE9BBB-9AFB-4D64-A6FC-393D2F4623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040414" cy="4522733"/>
          </a:xfrm>
          <a:prstGeom prst="rect">
            <a:avLst/>
          </a:prstGeom>
        </p:spPr>
      </p:pic>
    </p:spTree>
    <p:extLst>
      <p:ext uri="{BB962C8B-B14F-4D97-AF65-F5344CB8AC3E}">
        <p14:creationId xmlns:p14="http://schemas.microsoft.com/office/powerpoint/2010/main" val="23492651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1F5A9A4-77C2-4A1A-B0F8-440329064BDB}"/>
              </a:ext>
            </a:extLst>
          </p:cNvPr>
          <p:cNvSpPr>
            <a:spLocks noGrp="1"/>
          </p:cNvSpPr>
          <p:nvPr>
            <p:ph type="title"/>
          </p:nvPr>
        </p:nvSpPr>
        <p:spPr/>
        <p:txBody>
          <a:bodyPr/>
          <a:lstStyle/>
          <a:p>
            <a:r>
              <a:rPr lang="en-US" altLang="ko-KR" dirty="0"/>
              <a:t> </a:t>
            </a:r>
            <a:endParaRPr lang="ko-KR" altLang="en-US" dirty="0"/>
          </a:p>
        </p:txBody>
      </p:sp>
      <p:sp>
        <p:nvSpPr>
          <p:cNvPr id="3" name="내용 개체 틀 2">
            <a:extLst>
              <a:ext uri="{FF2B5EF4-FFF2-40B4-BE49-F238E27FC236}">
                <a16:creationId xmlns:a16="http://schemas.microsoft.com/office/drawing/2014/main" id="{B0E460B0-698B-4A84-97A2-A442A1C2A6AF}"/>
              </a:ext>
            </a:extLst>
          </p:cNvPr>
          <p:cNvSpPr>
            <a:spLocks noGrp="1"/>
          </p:cNvSpPr>
          <p:nvPr>
            <p:ph idx="1"/>
          </p:nvPr>
        </p:nvSpPr>
        <p:spPr/>
        <p:txBody>
          <a:bodyPr/>
          <a:lstStyle/>
          <a:p>
            <a:pPr marL="0" indent="0">
              <a:buNone/>
            </a:pPr>
            <a:r>
              <a:rPr lang="en-US" altLang="ko-KR" dirty="0"/>
              <a:t>  </a:t>
            </a:r>
            <a:endParaRPr lang="ko-KR" altLang="en-US" dirty="0"/>
          </a:p>
        </p:txBody>
      </p:sp>
      <p:pic>
        <p:nvPicPr>
          <p:cNvPr id="5" name="그림 4">
            <a:extLst>
              <a:ext uri="{FF2B5EF4-FFF2-40B4-BE49-F238E27FC236}">
                <a16:creationId xmlns:a16="http://schemas.microsoft.com/office/drawing/2014/main" id="{75745801-52CF-4A8E-9A9A-DD52396755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247" y="1041044"/>
            <a:ext cx="8239185" cy="4634542"/>
          </a:xfrm>
          <a:prstGeom prst="rect">
            <a:avLst/>
          </a:prstGeom>
        </p:spPr>
      </p:pic>
      <p:sp>
        <p:nvSpPr>
          <p:cNvPr id="6" name="TextBox 5">
            <a:extLst>
              <a:ext uri="{FF2B5EF4-FFF2-40B4-BE49-F238E27FC236}">
                <a16:creationId xmlns:a16="http://schemas.microsoft.com/office/drawing/2014/main" id="{A78F9D4B-BDBE-46BA-8A2D-D9590D424F74}"/>
              </a:ext>
            </a:extLst>
          </p:cNvPr>
          <p:cNvSpPr txBox="1"/>
          <p:nvPr/>
        </p:nvSpPr>
        <p:spPr>
          <a:xfrm>
            <a:off x="5402317" y="1849686"/>
            <a:ext cx="2367455" cy="784830"/>
          </a:xfrm>
          <a:prstGeom prst="rect">
            <a:avLst/>
          </a:prstGeom>
          <a:noFill/>
        </p:spPr>
        <p:txBody>
          <a:bodyPr wrap="square" rtlCol="0">
            <a:spAutoFit/>
          </a:bodyPr>
          <a:lstStyle/>
          <a:p>
            <a:r>
              <a:rPr lang="en-US" altLang="ko-KR" sz="1200" dirty="0">
                <a:solidFill>
                  <a:schemeClr val="bg1"/>
                </a:solidFill>
              </a:rPr>
              <a:t>Student’s Benefits</a:t>
            </a:r>
          </a:p>
          <a:p>
            <a:r>
              <a:rPr lang="en-US" altLang="ko-KR" sz="1050" dirty="0" err="1">
                <a:solidFill>
                  <a:schemeClr val="bg1"/>
                </a:solidFill>
              </a:rPr>
              <a:t>Cogoschool</a:t>
            </a:r>
            <a:r>
              <a:rPr lang="en-US" altLang="ko-KR" sz="1050" dirty="0">
                <a:solidFill>
                  <a:schemeClr val="bg1"/>
                </a:solidFill>
              </a:rPr>
              <a:t> Students(NFT holder) are eligible to the following benefits</a:t>
            </a:r>
            <a:endParaRPr lang="ko-KR" altLang="en-US" sz="800" dirty="0">
              <a:solidFill>
                <a:schemeClr val="bg1"/>
              </a:solidFill>
            </a:endParaRPr>
          </a:p>
        </p:txBody>
      </p:sp>
      <p:sp>
        <p:nvSpPr>
          <p:cNvPr id="7" name="TextBox 6">
            <a:extLst>
              <a:ext uri="{FF2B5EF4-FFF2-40B4-BE49-F238E27FC236}">
                <a16:creationId xmlns:a16="http://schemas.microsoft.com/office/drawing/2014/main" id="{306F1166-88EF-4C7F-9E8C-A6D98E695AB8}"/>
              </a:ext>
            </a:extLst>
          </p:cNvPr>
          <p:cNvSpPr txBox="1"/>
          <p:nvPr/>
        </p:nvSpPr>
        <p:spPr>
          <a:xfrm>
            <a:off x="1734207" y="4813738"/>
            <a:ext cx="1639614" cy="900246"/>
          </a:xfrm>
          <a:prstGeom prst="rect">
            <a:avLst/>
          </a:prstGeom>
          <a:noFill/>
        </p:spPr>
        <p:txBody>
          <a:bodyPr wrap="square" rtlCol="0">
            <a:spAutoFit/>
          </a:bodyPr>
          <a:lstStyle/>
          <a:p>
            <a:r>
              <a:rPr lang="en-US" altLang="ko-KR" sz="1050" dirty="0">
                <a:solidFill>
                  <a:schemeClr val="bg1"/>
                </a:solidFill>
              </a:rPr>
              <a:t>Mining through </a:t>
            </a:r>
            <a:r>
              <a:rPr lang="en-US" altLang="ko-KR" sz="1050" dirty="0" err="1">
                <a:solidFill>
                  <a:schemeClr val="bg1"/>
                </a:solidFill>
              </a:rPr>
              <a:t>Cogoschool</a:t>
            </a:r>
            <a:r>
              <a:rPr lang="en-US" altLang="ko-KR" sz="1050" dirty="0">
                <a:solidFill>
                  <a:schemeClr val="bg1"/>
                </a:solidFill>
              </a:rPr>
              <a:t> features</a:t>
            </a:r>
            <a:br>
              <a:rPr lang="en-US" altLang="ko-KR" sz="1050" dirty="0">
                <a:solidFill>
                  <a:schemeClr val="bg1"/>
                </a:solidFill>
              </a:rPr>
            </a:br>
            <a:r>
              <a:rPr lang="en-US" altLang="ko-KR" sz="1050" dirty="0">
                <a:solidFill>
                  <a:schemeClr val="bg1"/>
                </a:solidFill>
              </a:rPr>
              <a:t>- regular lecture / weekly pop quiz / afterschool activities</a:t>
            </a:r>
            <a:endParaRPr lang="ko-KR" altLang="en-US" sz="1050" dirty="0">
              <a:solidFill>
                <a:schemeClr val="bg1"/>
              </a:solidFill>
            </a:endParaRPr>
          </a:p>
        </p:txBody>
      </p:sp>
      <p:sp>
        <p:nvSpPr>
          <p:cNvPr id="8" name="TextBox 7">
            <a:extLst>
              <a:ext uri="{FF2B5EF4-FFF2-40B4-BE49-F238E27FC236}">
                <a16:creationId xmlns:a16="http://schemas.microsoft.com/office/drawing/2014/main" id="{62FBEE32-86D8-4934-B072-216F630297DA}"/>
              </a:ext>
            </a:extLst>
          </p:cNvPr>
          <p:cNvSpPr txBox="1"/>
          <p:nvPr/>
        </p:nvSpPr>
        <p:spPr>
          <a:xfrm>
            <a:off x="3489434" y="4890756"/>
            <a:ext cx="2070538" cy="861774"/>
          </a:xfrm>
          <a:prstGeom prst="rect">
            <a:avLst/>
          </a:prstGeom>
          <a:noFill/>
        </p:spPr>
        <p:txBody>
          <a:bodyPr wrap="square" rtlCol="0">
            <a:spAutoFit/>
          </a:bodyPr>
          <a:lstStyle/>
          <a:p>
            <a:r>
              <a:rPr lang="en-US" altLang="ko-KR" sz="1000" dirty="0">
                <a:solidFill>
                  <a:schemeClr val="bg1"/>
                </a:solidFill>
              </a:rPr>
              <a:t>Granting Boating Authority to Important Policies of </a:t>
            </a:r>
            <a:r>
              <a:rPr lang="en-US" altLang="ko-KR" sz="1000" dirty="0" err="1">
                <a:solidFill>
                  <a:schemeClr val="bg1"/>
                </a:solidFill>
              </a:rPr>
              <a:t>Cogoschool</a:t>
            </a:r>
            <a:r>
              <a:rPr lang="en-US" altLang="ko-KR" sz="1000" dirty="0">
                <a:solidFill>
                  <a:schemeClr val="bg1"/>
                </a:solidFill>
              </a:rPr>
              <a:t>.</a:t>
            </a:r>
          </a:p>
          <a:p>
            <a:endParaRPr lang="en-US" altLang="ko-KR" sz="1000" dirty="0">
              <a:solidFill>
                <a:schemeClr val="bg1"/>
              </a:solidFill>
            </a:endParaRPr>
          </a:p>
          <a:p>
            <a:endParaRPr lang="ko-KR" altLang="en-US" sz="1000" dirty="0">
              <a:solidFill>
                <a:schemeClr val="bg1"/>
              </a:solidFill>
            </a:endParaRPr>
          </a:p>
        </p:txBody>
      </p:sp>
      <p:sp>
        <p:nvSpPr>
          <p:cNvPr id="10" name="TextBox 9">
            <a:extLst>
              <a:ext uri="{FF2B5EF4-FFF2-40B4-BE49-F238E27FC236}">
                <a16:creationId xmlns:a16="http://schemas.microsoft.com/office/drawing/2014/main" id="{9C5A3266-90AB-408A-ACDE-2EDA0E81263D}"/>
              </a:ext>
            </a:extLst>
          </p:cNvPr>
          <p:cNvSpPr txBox="1"/>
          <p:nvPr/>
        </p:nvSpPr>
        <p:spPr>
          <a:xfrm>
            <a:off x="5665076" y="4106173"/>
            <a:ext cx="2333296" cy="430887"/>
          </a:xfrm>
          <a:prstGeom prst="rect">
            <a:avLst/>
          </a:prstGeom>
          <a:noFill/>
        </p:spPr>
        <p:txBody>
          <a:bodyPr wrap="square" rtlCol="0">
            <a:spAutoFit/>
          </a:bodyPr>
          <a:lstStyle/>
          <a:p>
            <a:r>
              <a:rPr lang="en-US" altLang="ko-KR" sz="1100" dirty="0">
                <a:solidFill>
                  <a:schemeClr val="bg1"/>
                </a:solidFill>
              </a:rPr>
              <a:t>Obtain Other Project NFT Whitelist Privileges</a:t>
            </a:r>
            <a:endParaRPr lang="ko-KR" altLang="en-US" sz="1100" dirty="0">
              <a:solidFill>
                <a:schemeClr val="bg1"/>
              </a:solidFill>
            </a:endParaRPr>
          </a:p>
        </p:txBody>
      </p:sp>
    </p:spTree>
    <p:extLst>
      <p:ext uri="{BB962C8B-B14F-4D97-AF65-F5344CB8AC3E}">
        <p14:creationId xmlns:p14="http://schemas.microsoft.com/office/powerpoint/2010/main" val="4098818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A976218-B986-4F36-BF10-6A4756366466}"/>
              </a:ext>
            </a:extLst>
          </p:cNvPr>
          <p:cNvSpPr>
            <a:spLocks noGrp="1"/>
          </p:cNvSpPr>
          <p:nvPr>
            <p:ph type="title"/>
          </p:nvPr>
        </p:nvSpPr>
        <p:spPr/>
        <p:txBody>
          <a:bodyPr/>
          <a:lstStyle/>
          <a:p>
            <a:r>
              <a:rPr lang="en-US" altLang="ko-KR" dirty="0"/>
              <a:t> </a:t>
            </a:r>
            <a:endParaRPr lang="ko-KR" altLang="en-US" dirty="0"/>
          </a:p>
        </p:txBody>
      </p:sp>
      <p:sp>
        <p:nvSpPr>
          <p:cNvPr id="3" name="내용 개체 틀 2">
            <a:extLst>
              <a:ext uri="{FF2B5EF4-FFF2-40B4-BE49-F238E27FC236}">
                <a16:creationId xmlns:a16="http://schemas.microsoft.com/office/drawing/2014/main" id="{9BEC267F-D46D-4627-90FA-4DFA94F0D956}"/>
              </a:ext>
            </a:extLst>
          </p:cNvPr>
          <p:cNvSpPr>
            <a:spLocks noGrp="1"/>
          </p:cNvSpPr>
          <p:nvPr>
            <p:ph idx="1"/>
          </p:nvPr>
        </p:nvSpPr>
        <p:spPr/>
        <p:txBody>
          <a:bodyPr/>
          <a:lstStyle/>
          <a:p>
            <a:r>
              <a:rPr lang="en-US" altLang="ko-KR" dirty="0"/>
              <a:t> </a:t>
            </a:r>
            <a:endParaRPr lang="ko-KR" altLang="en-US" dirty="0"/>
          </a:p>
        </p:txBody>
      </p:sp>
      <p:pic>
        <p:nvPicPr>
          <p:cNvPr id="5" name="그림 4">
            <a:extLst>
              <a:ext uri="{FF2B5EF4-FFF2-40B4-BE49-F238E27FC236}">
                <a16:creationId xmlns:a16="http://schemas.microsoft.com/office/drawing/2014/main" id="{29AA5169-6052-48FD-9441-9CDB086080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780" y="365125"/>
            <a:ext cx="8950142" cy="5034455"/>
          </a:xfrm>
          <a:prstGeom prst="rect">
            <a:avLst/>
          </a:prstGeom>
        </p:spPr>
      </p:pic>
      <p:sp>
        <p:nvSpPr>
          <p:cNvPr id="6" name="TextBox 5">
            <a:extLst>
              <a:ext uri="{FF2B5EF4-FFF2-40B4-BE49-F238E27FC236}">
                <a16:creationId xmlns:a16="http://schemas.microsoft.com/office/drawing/2014/main" id="{5DB42EC3-9BD7-4D1C-B23E-9AF6F14A6593}"/>
              </a:ext>
            </a:extLst>
          </p:cNvPr>
          <p:cNvSpPr txBox="1"/>
          <p:nvPr/>
        </p:nvSpPr>
        <p:spPr>
          <a:xfrm>
            <a:off x="5791200" y="1166648"/>
            <a:ext cx="3079531" cy="523220"/>
          </a:xfrm>
          <a:prstGeom prst="rect">
            <a:avLst/>
          </a:prstGeom>
          <a:noFill/>
        </p:spPr>
        <p:txBody>
          <a:bodyPr wrap="square" rtlCol="0">
            <a:spAutoFit/>
          </a:bodyPr>
          <a:lstStyle/>
          <a:p>
            <a:r>
              <a:rPr lang="en-US" altLang="ko-KR" sz="1400" dirty="0" err="1">
                <a:solidFill>
                  <a:schemeClr val="bg1"/>
                </a:solidFill>
              </a:rPr>
              <a:t>Cogoschool</a:t>
            </a:r>
            <a:r>
              <a:rPr lang="en-US" altLang="ko-KR" sz="1400" dirty="0">
                <a:solidFill>
                  <a:schemeClr val="bg1"/>
                </a:solidFill>
              </a:rPr>
              <a:t> NFT Minting schedule</a:t>
            </a:r>
          </a:p>
          <a:p>
            <a:r>
              <a:rPr lang="en-US" altLang="ko-KR" sz="1400" dirty="0">
                <a:solidFill>
                  <a:schemeClr val="bg1"/>
                </a:solidFill>
              </a:rPr>
              <a:t>Total : 10,000 COGO</a:t>
            </a:r>
            <a:endParaRPr lang="ko-KR" altLang="en-US" sz="1400" dirty="0">
              <a:solidFill>
                <a:schemeClr val="bg1"/>
              </a:solidFill>
            </a:endParaRPr>
          </a:p>
        </p:txBody>
      </p:sp>
      <p:sp>
        <p:nvSpPr>
          <p:cNvPr id="7" name="TextBox 6">
            <a:extLst>
              <a:ext uri="{FF2B5EF4-FFF2-40B4-BE49-F238E27FC236}">
                <a16:creationId xmlns:a16="http://schemas.microsoft.com/office/drawing/2014/main" id="{91F88EB2-B60E-4587-81AB-314F4000CC4D}"/>
              </a:ext>
            </a:extLst>
          </p:cNvPr>
          <p:cNvSpPr txBox="1"/>
          <p:nvPr/>
        </p:nvSpPr>
        <p:spPr>
          <a:xfrm>
            <a:off x="7330965" y="2036709"/>
            <a:ext cx="4477847" cy="1446550"/>
          </a:xfrm>
          <a:prstGeom prst="rect">
            <a:avLst/>
          </a:prstGeom>
          <a:noFill/>
        </p:spPr>
        <p:txBody>
          <a:bodyPr wrap="square" rtlCol="0">
            <a:spAutoFit/>
          </a:bodyPr>
          <a:lstStyle/>
          <a:p>
            <a:r>
              <a:rPr lang="en-US" altLang="ko-KR" sz="1000" b="1" dirty="0">
                <a:solidFill>
                  <a:schemeClr val="bg1"/>
                </a:solidFill>
              </a:rPr>
              <a:t>1st </a:t>
            </a:r>
            <a:r>
              <a:rPr lang="en-US" altLang="ko-KR" sz="1000" b="1" dirty="0" err="1">
                <a:solidFill>
                  <a:schemeClr val="bg1"/>
                </a:solidFill>
              </a:rPr>
              <a:t>Miniting</a:t>
            </a:r>
            <a:r>
              <a:rPr lang="en-US" altLang="ko-KR" sz="1000" b="1" dirty="0">
                <a:solidFill>
                  <a:schemeClr val="bg1"/>
                </a:solidFill>
              </a:rPr>
              <a:t> schedule</a:t>
            </a:r>
            <a:br>
              <a:rPr lang="en-US" altLang="ko-KR" sz="1000" dirty="0">
                <a:solidFill>
                  <a:schemeClr val="bg1"/>
                </a:solidFill>
              </a:rPr>
            </a:br>
            <a:r>
              <a:rPr lang="en-US" altLang="ko-KR" sz="1000" dirty="0">
                <a:solidFill>
                  <a:schemeClr val="bg1"/>
                </a:solidFill>
              </a:rPr>
              <a:t>May 6</a:t>
            </a:r>
            <a:r>
              <a:rPr lang="en-US" altLang="ko-KR" sz="1000" baseline="30000" dirty="0">
                <a:solidFill>
                  <a:schemeClr val="bg1"/>
                </a:solidFill>
              </a:rPr>
              <a:t>th</a:t>
            </a:r>
            <a:r>
              <a:rPr lang="en-US" altLang="ko-KR" sz="1000" dirty="0">
                <a:solidFill>
                  <a:schemeClr val="bg1"/>
                </a:solidFill>
              </a:rPr>
              <a:t>, 1</a:t>
            </a:r>
            <a:r>
              <a:rPr lang="en-US" altLang="ko-KR" sz="1000" baseline="30000" dirty="0">
                <a:solidFill>
                  <a:schemeClr val="bg1"/>
                </a:solidFill>
              </a:rPr>
              <a:t>st</a:t>
            </a:r>
            <a:r>
              <a:rPr lang="en-US" altLang="ko-KR" sz="1000" dirty="0">
                <a:solidFill>
                  <a:schemeClr val="bg1"/>
                </a:solidFill>
              </a:rPr>
              <a:t> Whitelist announcement total of 350 people / 700 pieces</a:t>
            </a:r>
            <a:endParaRPr lang="ko-KR" altLang="ko-KR" sz="1000" dirty="0">
              <a:solidFill>
                <a:schemeClr val="bg1"/>
              </a:solidFill>
            </a:endParaRPr>
          </a:p>
          <a:p>
            <a:r>
              <a:rPr lang="en-US" altLang="ko-KR" sz="1000" dirty="0">
                <a:solidFill>
                  <a:schemeClr val="bg1"/>
                </a:solidFill>
              </a:rPr>
              <a:t>300KLAY a piece, 2 pieces per person</a:t>
            </a:r>
            <a:br>
              <a:rPr lang="en-US" altLang="ko-KR" sz="1000" dirty="0">
                <a:solidFill>
                  <a:schemeClr val="bg1"/>
                </a:solidFill>
              </a:rPr>
            </a:br>
            <a:r>
              <a:rPr lang="en-US" altLang="ko-KR" sz="1000" dirty="0">
                <a:solidFill>
                  <a:schemeClr val="bg1"/>
                </a:solidFill>
              </a:rPr>
              <a:t>350KLAY for a single piece purchase</a:t>
            </a:r>
            <a:endParaRPr lang="ko-KR" altLang="ko-KR" sz="1000" dirty="0">
              <a:solidFill>
                <a:schemeClr val="bg1"/>
              </a:solidFill>
            </a:endParaRPr>
          </a:p>
          <a:p>
            <a:r>
              <a:rPr lang="en-US" altLang="ko-KR" sz="1000" dirty="0">
                <a:solidFill>
                  <a:schemeClr val="bg1"/>
                </a:solidFill>
              </a:rPr>
              <a:t>May 9</a:t>
            </a:r>
            <a:r>
              <a:rPr lang="en-US" altLang="ko-KR" sz="1000" baseline="30000" dirty="0">
                <a:solidFill>
                  <a:schemeClr val="bg1"/>
                </a:solidFill>
              </a:rPr>
              <a:t>th</a:t>
            </a:r>
            <a:r>
              <a:rPr lang="en-US" altLang="ko-KR" sz="1000" dirty="0">
                <a:solidFill>
                  <a:schemeClr val="bg1"/>
                </a:solidFill>
              </a:rPr>
              <a:t> 1</a:t>
            </a:r>
            <a:r>
              <a:rPr lang="en-US" altLang="ko-KR" sz="1000" baseline="30000" dirty="0">
                <a:solidFill>
                  <a:schemeClr val="bg1"/>
                </a:solidFill>
              </a:rPr>
              <a:t>st</a:t>
            </a:r>
            <a:r>
              <a:rPr lang="en-US" altLang="ko-KR" sz="1000" dirty="0">
                <a:solidFill>
                  <a:schemeClr val="bg1"/>
                </a:solidFill>
              </a:rPr>
              <a:t> </a:t>
            </a:r>
            <a:r>
              <a:rPr lang="en-US" altLang="ko-KR" sz="1000" dirty="0" err="1">
                <a:solidFill>
                  <a:schemeClr val="bg1"/>
                </a:solidFill>
              </a:rPr>
              <a:t>Whielist</a:t>
            </a:r>
            <a:r>
              <a:rPr lang="en-US" altLang="ko-KR" sz="1000" dirty="0">
                <a:solidFill>
                  <a:schemeClr val="bg1"/>
                </a:solidFill>
              </a:rPr>
              <a:t> Minting</a:t>
            </a:r>
            <a:br>
              <a:rPr lang="en-US" altLang="ko-KR" sz="1000" dirty="0">
                <a:solidFill>
                  <a:schemeClr val="bg1"/>
                </a:solidFill>
              </a:rPr>
            </a:br>
            <a:r>
              <a:rPr lang="en-US" altLang="ko-KR" sz="1000" dirty="0">
                <a:solidFill>
                  <a:schemeClr val="bg1"/>
                </a:solidFill>
              </a:rPr>
              <a:t>May 9</a:t>
            </a:r>
            <a:r>
              <a:rPr lang="en-US" altLang="ko-KR" sz="1000" baseline="30000" dirty="0">
                <a:solidFill>
                  <a:schemeClr val="bg1"/>
                </a:solidFill>
              </a:rPr>
              <a:t>th</a:t>
            </a:r>
            <a:r>
              <a:rPr lang="en-US" altLang="ko-KR" sz="1000" dirty="0">
                <a:solidFill>
                  <a:schemeClr val="bg1"/>
                </a:solidFill>
              </a:rPr>
              <a:t>, 1</a:t>
            </a:r>
            <a:r>
              <a:rPr lang="en-US" altLang="ko-KR" sz="1000" baseline="30000" dirty="0">
                <a:solidFill>
                  <a:schemeClr val="bg1"/>
                </a:solidFill>
              </a:rPr>
              <a:t>st</a:t>
            </a:r>
            <a:r>
              <a:rPr lang="en-US" altLang="ko-KR" sz="1000" dirty="0">
                <a:solidFill>
                  <a:schemeClr val="bg1"/>
                </a:solidFill>
              </a:rPr>
              <a:t> Public Sale 300+</a:t>
            </a:r>
            <a:br>
              <a:rPr lang="en-US" altLang="ko-KR" sz="1000" dirty="0">
                <a:solidFill>
                  <a:schemeClr val="bg1"/>
                </a:solidFill>
              </a:rPr>
            </a:br>
            <a:r>
              <a:rPr lang="en-US" altLang="ko-KR" sz="1000" dirty="0">
                <a:solidFill>
                  <a:schemeClr val="bg1"/>
                </a:solidFill>
              </a:rPr>
              <a:t>(In case Whitelist do not participate in minting, quantity to be added)</a:t>
            </a:r>
            <a:endParaRPr lang="ko-KR" altLang="ko-KR" sz="1000" dirty="0">
              <a:solidFill>
                <a:schemeClr val="bg1"/>
              </a:solidFill>
            </a:endParaRPr>
          </a:p>
          <a:p>
            <a:endParaRPr lang="ko-KR" altLang="en-US" dirty="0"/>
          </a:p>
        </p:txBody>
      </p:sp>
      <p:sp>
        <p:nvSpPr>
          <p:cNvPr id="8" name="TextBox 7">
            <a:extLst>
              <a:ext uri="{FF2B5EF4-FFF2-40B4-BE49-F238E27FC236}">
                <a16:creationId xmlns:a16="http://schemas.microsoft.com/office/drawing/2014/main" id="{04B8CBC9-C2C6-44BC-88E3-AD6873E70AF1}"/>
              </a:ext>
            </a:extLst>
          </p:cNvPr>
          <p:cNvSpPr txBox="1"/>
          <p:nvPr/>
        </p:nvSpPr>
        <p:spPr>
          <a:xfrm>
            <a:off x="6540646" y="3618196"/>
            <a:ext cx="3247696" cy="1600438"/>
          </a:xfrm>
          <a:prstGeom prst="rect">
            <a:avLst/>
          </a:prstGeom>
          <a:noFill/>
        </p:spPr>
        <p:txBody>
          <a:bodyPr wrap="square" rtlCol="0">
            <a:spAutoFit/>
          </a:bodyPr>
          <a:lstStyle/>
          <a:p>
            <a:r>
              <a:rPr lang="en-US" altLang="ko-KR" sz="800" dirty="0">
                <a:solidFill>
                  <a:schemeClr val="bg1"/>
                </a:solidFill>
              </a:rPr>
              <a:t>Future Schedule</a:t>
            </a:r>
            <a:endParaRPr lang="ko-KR" altLang="ko-KR" sz="800" dirty="0">
              <a:solidFill>
                <a:schemeClr val="bg1"/>
              </a:solidFill>
            </a:endParaRPr>
          </a:p>
          <a:p>
            <a:endParaRPr lang="en-US" altLang="ko-KR" sz="800" dirty="0">
              <a:solidFill>
                <a:schemeClr val="bg1"/>
              </a:solidFill>
            </a:endParaRPr>
          </a:p>
          <a:p>
            <a:r>
              <a:rPr lang="en-US" altLang="ko-KR" sz="800" dirty="0">
                <a:solidFill>
                  <a:schemeClr val="bg1"/>
                </a:solidFill>
              </a:rPr>
              <a:t>2</a:t>
            </a:r>
            <a:r>
              <a:rPr lang="en-US" altLang="ko-KR" sz="800" baseline="30000" dirty="0">
                <a:solidFill>
                  <a:schemeClr val="bg1"/>
                </a:solidFill>
              </a:rPr>
              <a:t>nd</a:t>
            </a:r>
            <a:r>
              <a:rPr lang="en-US" altLang="ko-KR" sz="800" dirty="0">
                <a:solidFill>
                  <a:schemeClr val="bg1"/>
                </a:solidFill>
              </a:rPr>
              <a:t> White list recruitment and minting (scheduled on May 23</a:t>
            </a:r>
            <a:r>
              <a:rPr lang="en-US" altLang="ko-KR" sz="800" baseline="30000" dirty="0">
                <a:solidFill>
                  <a:schemeClr val="bg1"/>
                </a:solidFill>
              </a:rPr>
              <a:t>rd</a:t>
            </a:r>
            <a:r>
              <a:rPr lang="en-US" altLang="ko-KR" sz="800" dirty="0">
                <a:solidFill>
                  <a:schemeClr val="bg1"/>
                </a:solidFill>
              </a:rPr>
              <a:t>, 350 KLAY per piece)</a:t>
            </a:r>
            <a:br>
              <a:rPr lang="en-US" altLang="ko-KR" sz="800" dirty="0">
                <a:solidFill>
                  <a:schemeClr val="bg1"/>
                </a:solidFill>
              </a:rPr>
            </a:br>
            <a:r>
              <a:rPr lang="en-US" altLang="ko-KR" sz="800" dirty="0">
                <a:solidFill>
                  <a:schemeClr val="bg1"/>
                </a:solidFill>
              </a:rPr>
              <a:t>2</a:t>
            </a:r>
            <a:r>
              <a:rPr lang="en-US" altLang="ko-KR" sz="800" baseline="30000" dirty="0">
                <a:solidFill>
                  <a:schemeClr val="bg1"/>
                </a:solidFill>
              </a:rPr>
              <a:t>nd</a:t>
            </a:r>
            <a:r>
              <a:rPr lang="en-US" altLang="ko-KR" sz="800" dirty="0">
                <a:solidFill>
                  <a:schemeClr val="bg1"/>
                </a:solidFill>
              </a:rPr>
              <a:t> Public Sale, 380 KLAY per piece</a:t>
            </a:r>
            <a:br>
              <a:rPr lang="en-US" altLang="ko-KR" sz="800" dirty="0">
                <a:solidFill>
                  <a:schemeClr val="bg1"/>
                </a:solidFill>
              </a:rPr>
            </a:br>
            <a:r>
              <a:rPr lang="en-US" altLang="ko-KR" sz="800" dirty="0">
                <a:solidFill>
                  <a:schemeClr val="bg1"/>
                </a:solidFill>
              </a:rPr>
              <a:t>3</a:t>
            </a:r>
            <a:r>
              <a:rPr lang="en-US" altLang="ko-KR" sz="800" baseline="30000" dirty="0">
                <a:solidFill>
                  <a:schemeClr val="bg1"/>
                </a:solidFill>
              </a:rPr>
              <a:t>rd</a:t>
            </a:r>
            <a:r>
              <a:rPr lang="en-US" altLang="ko-KR" sz="800" dirty="0">
                <a:solidFill>
                  <a:schemeClr val="bg1"/>
                </a:solidFill>
              </a:rPr>
              <a:t> Public Sale, 400 KLAY per piece</a:t>
            </a:r>
            <a:br>
              <a:rPr lang="en-US" altLang="ko-KR" sz="800" dirty="0">
                <a:solidFill>
                  <a:schemeClr val="bg1"/>
                </a:solidFill>
              </a:rPr>
            </a:br>
            <a:r>
              <a:rPr lang="en-US" altLang="ko-KR" sz="800" dirty="0">
                <a:solidFill>
                  <a:schemeClr val="bg1"/>
                </a:solidFill>
              </a:rPr>
              <a:t>Total 10 thousand pieces to be given randomly and scheduled to be revealed on June 1</a:t>
            </a:r>
            <a:r>
              <a:rPr lang="en-US" altLang="ko-KR" sz="800" baseline="30000" dirty="0">
                <a:solidFill>
                  <a:schemeClr val="bg1"/>
                </a:solidFill>
              </a:rPr>
              <a:t>st</a:t>
            </a:r>
            <a:r>
              <a:rPr lang="en-US" altLang="ko-KR" sz="800" dirty="0">
                <a:solidFill>
                  <a:schemeClr val="bg1"/>
                </a:solidFill>
              </a:rPr>
              <a:t>.</a:t>
            </a:r>
            <a:br>
              <a:rPr lang="en-US" altLang="ko-KR" sz="800" dirty="0">
                <a:solidFill>
                  <a:schemeClr val="bg1"/>
                </a:solidFill>
              </a:rPr>
            </a:br>
            <a:r>
              <a:rPr lang="en-US" altLang="ko-KR" sz="800" dirty="0">
                <a:solidFill>
                  <a:schemeClr val="bg1"/>
                </a:solidFill>
              </a:rPr>
              <a:t>Schedule details and purchase method can be checked on the official website and official community on April 20</a:t>
            </a:r>
            <a:r>
              <a:rPr lang="en-US" altLang="ko-KR" sz="800" baseline="30000" dirty="0">
                <a:solidFill>
                  <a:schemeClr val="bg1"/>
                </a:solidFill>
              </a:rPr>
              <a:t>th</a:t>
            </a:r>
            <a:r>
              <a:rPr lang="en-US" altLang="ko-KR" sz="800" dirty="0">
                <a:solidFill>
                  <a:schemeClr val="bg1"/>
                </a:solidFill>
              </a:rPr>
              <a:t>.</a:t>
            </a:r>
            <a:endParaRPr lang="ko-KR" altLang="ko-KR" sz="800" dirty="0">
              <a:solidFill>
                <a:schemeClr val="bg1"/>
              </a:solidFill>
            </a:endParaRPr>
          </a:p>
          <a:p>
            <a:endParaRPr lang="ko-KR" altLang="en-US" dirty="0"/>
          </a:p>
        </p:txBody>
      </p:sp>
      <p:sp>
        <p:nvSpPr>
          <p:cNvPr id="9" name="TextBox 8">
            <a:extLst>
              <a:ext uri="{FF2B5EF4-FFF2-40B4-BE49-F238E27FC236}">
                <a16:creationId xmlns:a16="http://schemas.microsoft.com/office/drawing/2014/main" id="{A13C6B7F-EFAE-4292-8479-AEFA75E52AEC}"/>
              </a:ext>
            </a:extLst>
          </p:cNvPr>
          <p:cNvSpPr txBox="1"/>
          <p:nvPr/>
        </p:nvSpPr>
        <p:spPr>
          <a:xfrm>
            <a:off x="3436883" y="5399580"/>
            <a:ext cx="3510455" cy="1061829"/>
          </a:xfrm>
          <a:prstGeom prst="rect">
            <a:avLst/>
          </a:prstGeom>
          <a:noFill/>
        </p:spPr>
        <p:txBody>
          <a:bodyPr wrap="square" rtlCol="0">
            <a:spAutoFit/>
          </a:bodyPr>
          <a:lstStyle/>
          <a:p>
            <a:r>
              <a:rPr lang="en-US" altLang="ko-KR" sz="1050" dirty="0"/>
              <a:t>Different image random. Reveal on June 1st.</a:t>
            </a:r>
          </a:p>
          <a:p>
            <a:endParaRPr lang="en-US" altLang="ko-KR" sz="1050" dirty="0"/>
          </a:p>
          <a:p>
            <a:r>
              <a:rPr lang="en-US" altLang="ko-KR" sz="1050" dirty="0"/>
              <a:t>Details of each schedule will be announced separately through the official community.</a:t>
            </a:r>
          </a:p>
          <a:p>
            <a:br>
              <a:rPr lang="en-US" altLang="ko-KR" sz="1050" dirty="0"/>
            </a:br>
            <a:endParaRPr lang="ko-KR" altLang="en-US" sz="1050" dirty="0"/>
          </a:p>
        </p:txBody>
      </p:sp>
    </p:spTree>
    <p:extLst>
      <p:ext uri="{BB962C8B-B14F-4D97-AF65-F5344CB8AC3E}">
        <p14:creationId xmlns:p14="http://schemas.microsoft.com/office/powerpoint/2010/main" val="2219219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4B6A039-6872-4A2E-BD17-0D0E44152FEB}"/>
              </a:ext>
            </a:extLst>
          </p:cNvPr>
          <p:cNvSpPr>
            <a:spLocks noGrp="1"/>
          </p:cNvSpPr>
          <p:nvPr>
            <p:ph type="title"/>
          </p:nvPr>
        </p:nvSpPr>
        <p:spPr/>
        <p:txBody>
          <a:bodyPr/>
          <a:lstStyle/>
          <a:p>
            <a:r>
              <a:rPr lang="en-US" altLang="ko-KR" dirty="0"/>
              <a:t> </a:t>
            </a:r>
            <a:endParaRPr lang="ko-KR" altLang="en-US" dirty="0"/>
          </a:p>
        </p:txBody>
      </p:sp>
      <p:sp>
        <p:nvSpPr>
          <p:cNvPr id="3" name="내용 개체 틀 2">
            <a:extLst>
              <a:ext uri="{FF2B5EF4-FFF2-40B4-BE49-F238E27FC236}">
                <a16:creationId xmlns:a16="http://schemas.microsoft.com/office/drawing/2014/main" id="{EE520351-CBFC-4FCB-83E2-36568F7C21C4}"/>
              </a:ext>
            </a:extLst>
          </p:cNvPr>
          <p:cNvSpPr>
            <a:spLocks noGrp="1"/>
          </p:cNvSpPr>
          <p:nvPr>
            <p:ph idx="1"/>
          </p:nvPr>
        </p:nvSpPr>
        <p:spPr/>
        <p:txBody>
          <a:bodyPr/>
          <a:lstStyle/>
          <a:p>
            <a:r>
              <a:rPr lang="en-US" altLang="ko-KR" dirty="0"/>
              <a:t> </a:t>
            </a:r>
            <a:endParaRPr lang="ko-KR" altLang="en-US" dirty="0"/>
          </a:p>
        </p:txBody>
      </p:sp>
      <p:pic>
        <p:nvPicPr>
          <p:cNvPr id="9" name="그림 8">
            <a:extLst>
              <a:ext uri="{FF2B5EF4-FFF2-40B4-BE49-F238E27FC236}">
                <a16:creationId xmlns:a16="http://schemas.microsoft.com/office/drawing/2014/main" id="{B0053E97-6966-4DF3-A8F1-5A5E8351D3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312199" cy="2988112"/>
          </a:xfrm>
          <a:prstGeom prst="rect">
            <a:avLst/>
          </a:prstGeom>
        </p:spPr>
      </p:pic>
      <p:sp>
        <p:nvSpPr>
          <p:cNvPr id="10" name="TextBox 9">
            <a:extLst>
              <a:ext uri="{FF2B5EF4-FFF2-40B4-BE49-F238E27FC236}">
                <a16:creationId xmlns:a16="http://schemas.microsoft.com/office/drawing/2014/main" id="{E4B667AF-745F-4189-AD23-C70E4FA59A1B}"/>
              </a:ext>
            </a:extLst>
          </p:cNvPr>
          <p:cNvSpPr txBox="1"/>
          <p:nvPr/>
        </p:nvSpPr>
        <p:spPr>
          <a:xfrm>
            <a:off x="5383924" y="2988112"/>
            <a:ext cx="7168055" cy="5886227"/>
          </a:xfrm>
          <a:prstGeom prst="rect">
            <a:avLst/>
          </a:prstGeom>
          <a:noFill/>
        </p:spPr>
        <p:txBody>
          <a:bodyPr wrap="square" rtlCol="0">
            <a:spAutoFit/>
          </a:bodyPr>
          <a:lstStyle/>
          <a:p>
            <a:r>
              <a:rPr lang="en-US" altLang="ko-KR" sz="1050" b="1" dirty="0"/>
              <a:t>1)What’s the opening schedule for </a:t>
            </a:r>
            <a:r>
              <a:rPr lang="en-US" altLang="ko-KR" sz="1050" b="1" dirty="0" err="1"/>
              <a:t>Cogoschool</a:t>
            </a:r>
            <a:r>
              <a:rPr lang="en-US" altLang="ko-KR" sz="1050" b="1" dirty="0"/>
              <a:t> for </a:t>
            </a:r>
            <a:r>
              <a:rPr lang="en-US" altLang="ko-KR" sz="1050" b="1" dirty="0" err="1"/>
              <a:t>Cogoschool</a:t>
            </a:r>
            <a:r>
              <a:rPr lang="en-US" altLang="ko-KR" sz="1050" b="1" dirty="0"/>
              <a:t> NFT holders?</a:t>
            </a:r>
            <a:br>
              <a:rPr lang="en-US" altLang="ko-KR" sz="1050" b="1" dirty="0"/>
            </a:br>
            <a:r>
              <a:rPr lang="en-US" altLang="ko-KR" sz="1050" b="1" dirty="0"/>
              <a:t>It is scheduled to be open around the end of May, beginning of June. Please refer to the roadmap.</a:t>
            </a:r>
          </a:p>
          <a:p>
            <a:endParaRPr lang="en-US" altLang="ko-KR" sz="1050" b="1" dirty="0"/>
          </a:p>
          <a:p>
            <a:r>
              <a:rPr lang="en-US" altLang="ko-KR" sz="1050" b="1" dirty="0"/>
              <a:t>2) What’s the total supply of LOLLIPOP token? How many GSTs are to be swapped with LOLLIPOP?</a:t>
            </a:r>
          </a:p>
          <a:p>
            <a:r>
              <a:rPr lang="en-US" altLang="ko-KR" sz="1050" dirty="0"/>
              <a:t>Total supply of the token is 10 billion, and it to be used for the expansion of ecosystem. </a:t>
            </a:r>
          </a:p>
          <a:p>
            <a:endParaRPr lang="en-US" altLang="ko-KR" sz="1050" dirty="0"/>
          </a:p>
          <a:p>
            <a:r>
              <a:rPr lang="en-US" altLang="ko-KR" sz="1050" b="1" dirty="0"/>
              <a:t>3) Minting is too difficult!</a:t>
            </a:r>
            <a:endParaRPr lang="ko-KR" altLang="ko-KR" sz="1050" dirty="0"/>
          </a:p>
          <a:p>
            <a:r>
              <a:rPr lang="en-US" altLang="ko-KR" sz="900" dirty="0"/>
              <a:t>VIDEO GUIDE      NORMAL GUIDE</a:t>
            </a:r>
          </a:p>
          <a:p>
            <a:endParaRPr lang="en-US" altLang="ko-KR" sz="900" dirty="0"/>
          </a:p>
          <a:p>
            <a:r>
              <a:rPr lang="en-US" altLang="ko-KR" sz="1050" b="1" dirty="0"/>
              <a:t>4) I would like to take part in the private sale!</a:t>
            </a:r>
          </a:p>
          <a:p>
            <a:r>
              <a:rPr lang="en-US" altLang="ko-KR" sz="1050" b="1" dirty="0"/>
              <a:t>ASK</a:t>
            </a:r>
          </a:p>
          <a:p>
            <a:endParaRPr lang="en-US" altLang="ko-KR" sz="1050" b="1" dirty="0"/>
          </a:p>
          <a:p>
            <a:r>
              <a:rPr lang="en-US" altLang="ko-KR" sz="1050" b="1" dirty="0"/>
              <a:t>5) What’s the price for Private Sale/ </a:t>
            </a:r>
            <a:r>
              <a:rPr lang="en-US" altLang="ko-KR" sz="1050" b="1" dirty="0" err="1"/>
              <a:t>Whitlelist</a:t>
            </a:r>
            <a:r>
              <a:rPr lang="en-US" altLang="ko-KR" sz="1050" b="1" dirty="0"/>
              <a:t> / Public Sale? </a:t>
            </a:r>
          </a:p>
          <a:p>
            <a:r>
              <a:rPr lang="en-US" altLang="ko-KR" sz="1050" dirty="0"/>
              <a:t>Private Sale : 350KLAY (limited to 1,000, max purchase pieces per person is 10)</a:t>
            </a:r>
            <a:br>
              <a:rPr lang="en-US" altLang="ko-KR" sz="1050" dirty="0"/>
            </a:br>
            <a:r>
              <a:rPr lang="en-US" altLang="ko-KR" sz="1050" dirty="0"/>
              <a:t>1</a:t>
            </a:r>
            <a:r>
              <a:rPr lang="en-US" altLang="ko-KR" sz="1050" baseline="30000" dirty="0"/>
              <a:t>st</a:t>
            </a:r>
            <a:r>
              <a:rPr lang="en-US" altLang="ko-KR" sz="1050" dirty="0"/>
              <a:t> Whitelist : 300KLAY (max 2pcs purchase/person)</a:t>
            </a:r>
            <a:br>
              <a:rPr lang="en-US" altLang="ko-KR" sz="1050" dirty="0"/>
            </a:br>
            <a:r>
              <a:rPr lang="en-US" altLang="ko-KR" sz="1050" dirty="0"/>
              <a:t>1</a:t>
            </a:r>
            <a:r>
              <a:rPr lang="en-US" altLang="ko-KR" sz="1050" baseline="30000" dirty="0"/>
              <a:t>st</a:t>
            </a:r>
            <a:r>
              <a:rPr lang="en-US" altLang="ko-KR" sz="1050" dirty="0"/>
              <a:t> Public Sale: 330KLAY (max 4pcs purchase/person)</a:t>
            </a:r>
            <a:br>
              <a:rPr lang="en-US" altLang="ko-KR" sz="1050" dirty="0"/>
            </a:br>
            <a:r>
              <a:rPr lang="en-US" altLang="ko-KR" sz="1050" dirty="0"/>
              <a:t>2</a:t>
            </a:r>
            <a:r>
              <a:rPr lang="en-US" altLang="ko-KR" sz="1050" baseline="30000" dirty="0"/>
              <a:t>nd</a:t>
            </a:r>
            <a:r>
              <a:rPr lang="en-US" altLang="ko-KR" sz="1050" dirty="0"/>
              <a:t> Whitelist : 350KLAY (max 2pcs purchase/person)</a:t>
            </a:r>
            <a:br>
              <a:rPr lang="en-US" altLang="ko-KR" sz="1050" dirty="0"/>
            </a:br>
            <a:r>
              <a:rPr lang="en-US" altLang="ko-KR" sz="1050" dirty="0"/>
              <a:t>2</a:t>
            </a:r>
            <a:r>
              <a:rPr lang="en-US" altLang="ko-KR" sz="1050" baseline="30000" dirty="0"/>
              <a:t>nd</a:t>
            </a:r>
            <a:r>
              <a:rPr lang="en-US" altLang="ko-KR" sz="1050" dirty="0"/>
              <a:t> Public Sale : 380KLAY (max 4pcs purchase/person)</a:t>
            </a:r>
            <a:br>
              <a:rPr lang="en-US" altLang="ko-KR" sz="1050" dirty="0"/>
            </a:br>
            <a:r>
              <a:rPr lang="en-US" altLang="ko-KR" sz="1050" dirty="0"/>
              <a:t>3</a:t>
            </a:r>
            <a:r>
              <a:rPr lang="en-US" altLang="ko-KR" sz="1050" baseline="30000" dirty="0"/>
              <a:t>rd</a:t>
            </a:r>
            <a:r>
              <a:rPr lang="en-US" altLang="ko-KR" sz="1050" dirty="0"/>
              <a:t> Public Sale : 400KLAY</a:t>
            </a:r>
            <a:endParaRPr lang="ko-KR" altLang="ko-KR" sz="1050" dirty="0"/>
          </a:p>
          <a:p>
            <a:endParaRPr lang="ko-KR" altLang="ko-KR" sz="1050" dirty="0"/>
          </a:p>
          <a:p>
            <a:endParaRPr lang="en-US" altLang="ko-KR" sz="1050" b="1" dirty="0"/>
          </a:p>
          <a:p>
            <a:r>
              <a:rPr lang="en-US" altLang="ko-KR" sz="1050" b="1" dirty="0"/>
              <a:t> </a:t>
            </a:r>
            <a:endParaRPr lang="ko-KR" altLang="ko-KR" sz="1050" dirty="0"/>
          </a:p>
          <a:p>
            <a:endParaRPr lang="en-US" altLang="ko-KR" sz="1400" dirty="0"/>
          </a:p>
          <a:p>
            <a:endParaRPr lang="en-US" altLang="ko-KR" dirty="0"/>
          </a:p>
          <a:p>
            <a:endParaRPr lang="en-US" altLang="ko-KR" dirty="0"/>
          </a:p>
          <a:p>
            <a:endParaRPr lang="ko-KR" altLang="ko-KR" dirty="0"/>
          </a:p>
          <a:p>
            <a:endParaRPr lang="ko-KR" altLang="ko-KR" dirty="0"/>
          </a:p>
          <a:p>
            <a:endParaRPr lang="en-US" altLang="ko-KR" dirty="0"/>
          </a:p>
          <a:p>
            <a:endParaRPr lang="en-US" altLang="ko-KR" dirty="0"/>
          </a:p>
          <a:p>
            <a:endParaRPr lang="ko-KR" altLang="en-US" dirty="0"/>
          </a:p>
        </p:txBody>
      </p:sp>
    </p:spTree>
    <p:extLst>
      <p:ext uri="{BB962C8B-B14F-4D97-AF65-F5344CB8AC3E}">
        <p14:creationId xmlns:p14="http://schemas.microsoft.com/office/powerpoint/2010/main" val="2906689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4E77D37-8041-4285-A30F-E1C660E7A727}"/>
              </a:ext>
            </a:extLst>
          </p:cNvPr>
          <p:cNvSpPr>
            <a:spLocks noGrp="1"/>
          </p:cNvSpPr>
          <p:nvPr>
            <p:ph type="title"/>
          </p:nvPr>
        </p:nvSpPr>
        <p:spPr/>
        <p:txBody>
          <a:bodyPr/>
          <a:lstStyle/>
          <a:p>
            <a:r>
              <a:rPr lang="ko-KR" altLang="en-US" dirty="0"/>
              <a:t>　</a:t>
            </a:r>
          </a:p>
        </p:txBody>
      </p:sp>
      <p:sp>
        <p:nvSpPr>
          <p:cNvPr id="3" name="내용 개체 틀 2">
            <a:extLst>
              <a:ext uri="{FF2B5EF4-FFF2-40B4-BE49-F238E27FC236}">
                <a16:creationId xmlns:a16="http://schemas.microsoft.com/office/drawing/2014/main" id="{E5134CA3-9484-4E20-A469-164F2A851EC3}"/>
              </a:ext>
            </a:extLst>
          </p:cNvPr>
          <p:cNvSpPr>
            <a:spLocks noGrp="1"/>
          </p:cNvSpPr>
          <p:nvPr>
            <p:ph idx="1"/>
          </p:nvPr>
        </p:nvSpPr>
        <p:spPr/>
        <p:txBody>
          <a:bodyPr/>
          <a:lstStyle/>
          <a:p>
            <a:pPr marL="0" indent="0">
              <a:buNone/>
            </a:pPr>
            <a:r>
              <a:rPr lang="en-US" altLang="ko-KR" dirty="0"/>
              <a:t> </a:t>
            </a:r>
            <a:endParaRPr lang="ko-KR" altLang="en-US" dirty="0"/>
          </a:p>
        </p:txBody>
      </p:sp>
      <p:pic>
        <p:nvPicPr>
          <p:cNvPr id="5" name="그림 4">
            <a:extLst>
              <a:ext uri="{FF2B5EF4-FFF2-40B4-BE49-F238E27FC236}">
                <a16:creationId xmlns:a16="http://schemas.microsoft.com/office/drawing/2014/main" id="{433D0A28-A356-4811-993F-B632AA1367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389628" cy="4156666"/>
          </a:xfrm>
          <a:prstGeom prst="rect">
            <a:avLst/>
          </a:prstGeom>
        </p:spPr>
      </p:pic>
      <p:sp>
        <p:nvSpPr>
          <p:cNvPr id="6" name="Rectangle 1">
            <a:extLst>
              <a:ext uri="{FF2B5EF4-FFF2-40B4-BE49-F238E27FC236}">
                <a16:creationId xmlns:a16="http://schemas.microsoft.com/office/drawing/2014/main" id="{563D0AA9-9E8C-4183-95DD-8A1AF155FE63}"/>
              </a:ext>
            </a:extLst>
          </p:cNvPr>
          <p:cNvSpPr>
            <a:spLocks noChangeArrowheads="1"/>
          </p:cNvSpPr>
          <p:nvPr/>
        </p:nvSpPr>
        <p:spPr bwMode="auto">
          <a:xfrm>
            <a:off x="0" y="102920"/>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ko-KR" altLang="ko-KR"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61479F55-6740-4942-8E56-39FB87B7EBA8}"/>
              </a:ext>
            </a:extLst>
          </p:cNvPr>
          <p:cNvSpPr txBox="1"/>
          <p:nvPr/>
        </p:nvSpPr>
        <p:spPr>
          <a:xfrm>
            <a:off x="5712799" y="4156666"/>
            <a:ext cx="5753987" cy="2123658"/>
          </a:xfrm>
          <a:prstGeom prst="rect">
            <a:avLst/>
          </a:prstGeom>
          <a:noFill/>
        </p:spPr>
        <p:txBody>
          <a:bodyPr wrap="square" rtlCol="0">
            <a:spAutoFit/>
          </a:bodyPr>
          <a:lstStyle/>
          <a:p>
            <a:r>
              <a:rPr lang="en-US" altLang="ko-KR" sz="1200" dirty="0"/>
              <a:t>APR. LOLLIPOP Token Issuance</a:t>
            </a:r>
          </a:p>
          <a:p>
            <a:endParaRPr lang="en-US" altLang="ko-KR" sz="1200" dirty="0"/>
          </a:p>
          <a:p>
            <a:r>
              <a:rPr lang="en-US" altLang="ko-KR" sz="1200" dirty="0"/>
              <a:t>APR.  Website launch + Community</a:t>
            </a:r>
          </a:p>
          <a:p>
            <a:endParaRPr lang="en-US" altLang="ko-KR" sz="1200" dirty="0"/>
          </a:p>
          <a:p>
            <a:r>
              <a:rPr lang="en-US" altLang="ko-KR" sz="1200" dirty="0"/>
              <a:t>APR. </a:t>
            </a:r>
            <a:r>
              <a:rPr lang="en-US" altLang="ko-KR" sz="1200" dirty="0" err="1"/>
              <a:t>CogoSchool</a:t>
            </a:r>
            <a:r>
              <a:rPr lang="en-US" altLang="ko-KR" sz="1200" dirty="0"/>
              <a:t> AMA </a:t>
            </a:r>
          </a:p>
          <a:p>
            <a:endParaRPr lang="en-US" altLang="ko-KR" sz="1200" dirty="0"/>
          </a:p>
          <a:p>
            <a:r>
              <a:rPr lang="en-US" altLang="ko-KR" sz="1200" dirty="0"/>
              <a:t>MAY. Official service launch (PC)</a:t>
            </a:r>
          </a:p>
          <a:p>
            <a:endParaRPr lang="en-US" altLang="ko-KR" sz="1200" dirty="0"/>
          </a:p>
          <a:p>
            <a:r>
              <a:rPr lang="en-US" altLang="ko-KR" sz="1200" dirty="0"/>
              <a:t>JUN. 1st scholarship for holders</a:t>
            </a:r>
          </a:p>
          <a:p>
            <a:endParaRPr lang="en-US" altLang="ko-KR" sz="1200" dirty="0"/>
          </a:p>
          <a:p>
            <a:r>
              <a:rPr lang="en-US" altLang="ko-KR" sz="1200" dirty="0"/>
              <a:t>JUN. Rare NFT airdrops for NFT holders</a:t>
            </a:r>
            <a:endParaRPr lang="ko-KR" altLang="en-US" sz="1200" dirty="0"/>
          </a:p>
        </p:txBody>
      </p:sp>
      <p:sp>
        <p:nvSpPr>
          <p:cNvPr id="9" name="TextBox 8">
            <a:extLst>
              <a:ext uri="{FF2B5EF4-FFF2-40B4-BE49-F238E27FC236}">
                <a16:creationId xmlns:a16="http://schemas.microsoft.com/office/drawing/2014/main" id="{E9D6C6A5-2A71-4CFB-89F3-DC1DB2344A6D}"/>
              </a:ext>
            </a:extLst>
          </p:cNvPr>
          <p:cNvSpPr txBox="1"/>
          <p:nvPr/>
        </p:nvSpPr>
        <p:spPr>
          <a:xfrm>
            <a:off x="7861738" y="1576552"/>
            <a:ext cx="2785241" cy="646331"/>
          </a:xfrm>
          <a:prstGeom prst="rect">
            <a:avLst/>
          </a:prstGeom>
          <a:noFill/>
        </p:spPr>
        <p:txBody>
          <a:bodyPr wrap="square" rtlCol="0">
            <a:spAutoFit/>
          </a:bodyPr>
          <a:lstStyle/>
          <a:p>
            <a:r>
              <a:rPr lang="en-US" altLang="ko-KR" dirty="0"/>
              <a:t>ROADMAP</a:t>
            </a:r>
          </a:p>
          <a:p>
            <a:r>
              <a:rPr lang="en-US" altLang="ko-KR" dirty="0"/>
              <a:t>2022. 2Q</a:t>
            </a:r>
            <a:endParaRPr lang="ko-KR" altLang="en-US" dirty="0"/>
          </a:p>
        </p:txBody>
      </p:sp>
    </p:spTree>
    <p:extLst>
      <p:ext uri="{BB962C8B-B14F-4D97-AF65-F5344CB8AC3E}">
        <p14:creationId xmlns:p14="http://schemas.microsoft.com/office/powerpoint/2010/main" val="12350332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C2DAD11-DD8C-4792-ABB5-D5CA7106BB2F}"/>
              </a:ext>
            </a:extLst>
          </p:cNvPr>
          <p:cNvSpPr>
            <a:spLocks noGrp="1"/>
          </p:cNvSpPr>
          <p:nvPr>
            <p:ph type="title"/>
          </p:nvPr>
        </p:nvSpPr>
        <p:spPr/>
        <p:txBody>
          <a:bodyPr/>
          <a:lstStyle/>
          <a:p>
            <a:r>
              <a:rPr lang="en-US" altLang="ko-KR" dirty="0"/>
              <a:t> </a:t>
            </a:r>
            <a:endParaRPr lang="ko-KR" altLang="en-US" dirty="0"/>
          </a:p>
        </p:txBody>
      </p:sp>
      <p:sp>
        <p:nvSpPr>
          <p:cNvPr id="3" name="내용 개체 틀 2">
            <a:extLst>
              <a:ext uri="{FF2B5EF4-FFF2-40B4-BE49-F238E27FC236}">
                <a16:creationId xmlns:a16="http://schemas.microsoft.com/office/drawing/2014/main" id="{E8469F14-94F7-453B-B847-FB11D0848148}"/>
              </a:ext>
            </a:extLst>
          </p:cNvPr>
          <p:cNvSpPr>
            <a:spLocks noGrp="1"/>
          </p:cNvSpPr>
          <p:nvPr>
            <p:ph idx="1"/>
          </p:nvPr>
        </p:nvSpPr>
        <p:spPr/>
        <p:txBody>
          <a:bodyPr/>
          <a:lstStyle/>
          <a:p>
            <a:r>
              <a:rPr lang="en-US" altLang="ko-KR" dirty="0"/>
              <a:t>  </a:t>
            </a:r>
            <a:endParaRPr lang="ko-KR" altLang="en-US" dirty="0"/>
          </a:p>
        </p:txBody>
      </p:sp>
      <p:pic>
        <p:nvPicPr>
          <p:cNvPr id="7" name="그림 6">
            <a:extLst>
              <a:ext uri="{FF2B5EF4-FFF2-40B4-BE49-F238E27FC236}">
                <a16:creationId xmlns:a16="http://schemas.microsoft.com/office/drawing/2014/main" id="{A72A3080-9115-470F-8A19-7266059478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0207"/>
            <a:ext cx="9080938" cy="5108028"/>
          </a:xfrm>
          <a:prstGeom prst="rect">
            <a:avLst/>
          </a:prstGeom>
        </p:spPr>
      </p:pic>
      <p:sp>
        <p:nvSpPr>
          <p:cNvPr id="8" name="TextBox 7">
            <a:extLst>
              <a:ext uri="{FF2B5EF4-FFF2-40B4-BE49-F238E27FC236}">
                <a16:creationId xmlns:a16="http://schemas.microsoft.com/office/drawing/2014/main" id="{D8B7F084-B21C-4592-AEE0-62BF8D244793}"/>
              </a:ext>
            </a:extLst>
          </p:cNvPr>
          <p:cNvSpPr txBox="1"/>
          <p:nvPr/>
        </p:nvSpPr>
        <p:spPr>
          <a:xfrm>
            <a:off x="9406759" y="1111825"/>
            <a:ext cx="2785241" cy="646331"/>
          </a:xfrm>
          <a:prstGeom prst="rect">
            <a:avLst/>
          </a:prstGeom>
          <a:noFill/>
        </p:spPr>
        <p:txBody>
          <a:bodyPr wrap="square" rtlCol="0">
            <a:spAutoFit/>
          </a:bodyPr>
          <a:lstStyle/>
          <a:p>
            <a:r>
              <a:rPr lang="en-US" altLang="ko-KR" dirty="0"/>
              <a:t>ROADMAP</a:t>
            </a:r>
          </a:p>
          <a:p>
            <a:r>
              <a:rPr lang="en-US" altLang="ko-KR" dirty="0"/>
              <a:t>2022. 3Q</a:t>
            </a:r>
            <a:endParaRPr lang="ko-KR" altLang="en-US" dirty="0"/>
          </a:p>
        </p:txBody>
      </p:sp>
      <p:sp>
        <p:nvSpPr>
          <p:cNvPr id="11" name="TextBox 10">
            <a:extLst>
              <a:ext uri="{FF2B5EF4-FFF2-40B4-BE49-F238E27FC236}">
                <a16:creationId xmlns:a16="http://schemas.microsoft.com/office/drawing/2014/main" id="{83EA21A0-CB6A-4767-BBEF-FEC45287494D}"/>
              </a:ext>
            </a:extLst>
          </p:cNvPr>
          <p:cNvSpPr txBox="1"/>
          <p:nvPr/>
        </p:nvSpPr>
        <p:spPr>
          <a:xfrm>
            <a:off x="9406759" y="2149809"/>
            <a:ext cx="2554014" cy="4524315"/>
          </a:xfrm>
          <a:prstGeom prst="rect">
            <a:avLst/>
          </a:prstGeom>
          <a:noFill/>
        </p:spPr>
        <p:txBody>
          <a:bodyPr wrap="square" rtlCol="0">
            <a:spAutoFit/>
          </a:bodyPr>
          <a:lstStyle/>
          <a:p>
            <a:r>
              <a:rPr lang="en-US" altLang="ko-KR" dirty="0"/>
              <a:t>JUL. Adding an in-service mining method</a:t>
            </a:r>
            <a:br>
              <a:rPr lang="en-US" altLang="ko-KR" dirty="0"/>
            </a:br>
            <a:endParaRPr lang="en-US" altLang="ko-KR" dirty="0"/>
          </a:p>
          <a:p>
            <a:r>
              <a:rPr lang="en-US" altLang="ko-KR" dirty="0"/>
              <a:t>JUL. POP/GST Swap service installed</a:t>
            </a:r>
            <a:br>
              <a:rPr lang="en-US" altLang="ko-KR" dirty="0"/>
            </a:br>
            <a:endParaRPr lang="en-US" altLang="ko-KR" dirty="0"/>
          </a:p>
          <a:p>
            <a:r>
              <a:rPr lang="en-US" altLang="ko-KR" dirty="0"/>
              <a:t>JUL. </a:t>
            </a:r>
            <a:r>
              <a:rPr lang="en-US" altLang="ko-KR" dirty="0" err="1"/>
              <a:t>AirDrop</a:t>
            </a:r>
            <a:r>
              <a:rPr lang="en-US" altLang="ko-KR" dirty="0"/>
              <a:t> Events</a:t>
            </a:r>
            <a:br>
              <a:rPr lang="en-US" altLang="ko-KR" dirty="0"/>
            </a:br>
            <a:endParaRPr lang="en-US" altLang="ko-KR" dirty="0"/>
          </a:p>
          <a:p>
            <a:r>
              <a:rPr lang="en-US" altLang="ko-KR" dirty="0"/>
              <a:t>AUG. Staking service</a:t>
            </a:r>
            <a:br>
              <a:rPr lang="en-US" altLang="ko-KR" dirty="0"/>
            </a:br>
            <a:endParaRPr lang="en-US" altLang="ko-KR" dirty="0"/>
          </a:p>
          <a:p>
            <a:r>
              <a:rPr lang="en-US" altLang="ko-KR" dirty="0"/>
              <a:t>SEP. Governance Functions</a:t>
            </a:r>
            <a:br>
              <a:rPr lang="en-US" altLang="ko-KR" dirty="0"/>
            </a:br>
            <a:endParaRPr lang="en-US" altLang="ko-KR" dirty="0"/>
          </a:p>
          <a:p>
            <a:r>
              <a:rPr lang="en-US" altLang="ko-KR" dirty="0"/>
              <a:t>SEP. Second scholarship payment</a:t>
            </a:r>
            <a:endParaRPr lang="ko-KR" altLang="en-US" dirty="0"/>
          </a:p>
        </p:txBody>
      </p:sp>
    </p:spTree>
    <p:extLst>
      <p:ext uri="{BB962C8B-B14F-4D97-AF65-F5344CB8AC3E}">
        <p14:creationId xmlns:p14="http://schemas.microsoft.com/office/powerpoint/2010/main" val="1761015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277AD7D-6B4D-4AF2-9F8B-A7306622C24C}"/>
              </a:ext>
            </a:extLst>
          </p:cNvPr>
          <p:cNvSpPr>
            <a:spLocks noGrp="1"/>
          </p:cNvSpPr>
          <p:nvPr>
            <p:ph type="title"/>
          </p:nvPr>
        </p:nvSpPr>
        <p:spPr/>
        <p:txBody>
          <a:bodyPr/>
          <a:lstStyle/>
          <a:p>
            <a:r>
              <a:rPr lang="en-US" altLang="ko-KR" dirty="0"/>
              <a:t> </a:t>
            </a:r>
            <a:endParaRPr lang="ko-KR" altLang="en-US" dirty="0"/>
          </a:p>
        </p:txBody>
      </p:sp>
      <p:sp>
        <p:nvSpPr>
          <p:cNvPr id="3" name="내용 개체 틀 2">
            <a:extLst>
              <a:ext uri="{FF2B5EF4-FFF2-40B4-BE49-F238E27FC236}">
                <a16:creationId xmlns:a16="http://schemas.microsoft.com/office/drawing/2014/main" id="{CA96C1B2-18F3-4A99-BBD6-A9CCDCF2B090}"/>
              </a:ext>
            </a:extLst>
          </p:cNvPr>
          <p:cNvSpPr>
            <a:spLocks noGrp="1"/>
          </p:cNvSpPr>
          <p:nvPr>
            <p:ph idx="1"/>
          </p:nvPr>
        </p:nvSpPr>
        <p:spPr/>
        <p:txBody>
          <a:bodyPr/>
          <a:lstStyle/>
          <a:p>
            <a:r>
              <a:rPr lang="en-US" altLang="ko-KR" dirty="0"/>
              <a:t> </a:t>
            </a:r>
            <a:endParaRPr lang="ko-KR" altLang="en-US" dirty="0"/>
          </a:p>
        </p:txBody>
      </p:sp>
      <p:pic>
        <p:nvPicPr>
          <p:cNvPr id="7" name="그림 6">
            <a:extLst>
              <a:ext uri="{FF2B5EF4-FFF2-40B4-BE49-F238E27FC236}">
                <a16:creationId xmlns:a16="http://schemas.microsoft.com/office/drawing/2014/main" id="{CB502334-2547-4D2E-981E-7FA9502539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696" y="189186"/>
            <a:ext cx="9900745" cy="5569169"/>
          </a:xfrm>
          <a:prstGeom prst="rect">
            <a:avLst/>
          </a:prstGeom>
        </p:spPr>
      </p:pic>
      <p:sp>
        <p:nvSpPr>
          <p:cNvPr id="8" name="TextBox 7">
            <a:extLst>
              <a:ext uri="{FF2B5EF4-FFF2-40B4-BE49-F238E27FC236}">
                <a16:creationId xmlns:a16="http://schemas.microsoft.com/office/drawing/2014/main" id="{073AC9FF-4CA2-4FD8-8AB0-1BADBFF026B0}"/>
              </a:ext>
            </a:extLst>
          </p:cNvPr>
          <p:cNvSpPr txBox="1"/>
          <p:nvPr/>
        </p:nvSpPr>
        <p:spPr>
          <a:xfrm>
            <a:off x="4477406" y="5758355"/>
            <a:ext cx="5402317" cy="830997"/>
          </a:xfrm>
          <a:prstGeom prst="rect">
            <a:avLst/>
          </a:prstGeom>
          <a:noFill/>
        </p:spPr>
        <p:txBody>
          <a:bodyPr wrap="square" rtlCol="0">
            <a:spAutoFit/>
          </a:bodyPr>
          <a:lstStyle/>
          <a:p>
            <a:r>
              <a:rPr lang="en-US" altLang="ko-KR" sz="1200" dirty="0"/>
              <a:t>OCT. Holders' Halloween Party</a:t>
            </a:r>
            <a:br>
              <a:rPr lang="en-US" altLang="ko-KR" sz="1200" dirty="0"/>
            </a:br>
            <a:r>
              <a:rPr lang="en-US" altLang="ko-KR" sz="1200" dirty="0"/>
              <a:t>DEC. Third scholarship for holder</a:t>
            </a:r>
            <a:br>
              <a:rPr lang="en-US" altLang="ko-KR" sz="1200" dirty="0"/>
            </a:br>
            <a:r>
              <a:rPr lang="en-US" altLang="ko-KR" sz="1200" dirty="0"/>
              <a:t>DEC. Holder's Christmas party</a:t>
            </a:r>
            <a:br>
              <a:rPr lang="en-US" altLang="ko-KR" sz="1200" dirty="0"/>
            </a:br>
            <a:r>
              <a:rPr lang="en-US" altLang="ko-KR" sz="1200" dirty="0"/>
              <a:t>2023.1Q </a:t>
            </a:r>
            <a:r>
              <a:rPr lang="en-US" altLang="ko-KR" sz="1200" dirty="0" err="1"/>
              <a:t>Metabus</a:t>
            </a:r>
            <a:r>
              <a:rPr lang="en-US" altLang="ko-KR" sz="1200" dirty="0"/>
              <a:t> Extensions</a:t>
            </a:r>
            <a:endParaRPr lang="ko-KR" altLang="en-US" sz="1200" dirty="0"/>
          </a:p>
        </p:txBody>
      </p:sp>
      <p:sp>
        <p:nvSpPr>
          <p:cNvPr id="9" name="TextBox 8">
            <a:extLst>
              <a:ext uri="{FF2B5EF4-FFF2-40B4-BE49-F238E27FC236}">
                <a16:creationId xmlns:a16="http://schemas.microsoft.com/office/drawing/2014/main" id="{BE14E487-0A10-4A56-A0D5-49013BA2D24D}"/>
              </a:ext>
            </a:extLst>
          </p:cNvPr>
          <p:cNvSpPr txBox="1"/>
          <p:nvPr/>
        </p:nvSpPr>
        <p:spPr>
          <a:xfrm>
            <a:off x="10489324" y="1690688"/>
            <a:ext cx="1555531" cy="646331"/>
          </a:xfrm>
          <a:prstGeom prst="rect">
            <a:avLst/>
          </a:prstGeom>
          <a:noFill/>
        </p:spPr>
        <p:txBody>
          <a:bodyPr wrap="square" rtlCol="0">
            <a:spAutoFit/>
          </a:bodyPr>
          <a:lstStyle/>
          <a:p>
            <a:r>
              <a:rPr lang="en-US" altLang="ko-KR" dirty="0"/>
              <a:t>ROADMAP 2022 4Q</a:t>
            </a:r>
            <a:endParaRPr lang="ko-KR" altLang="en-US" dirty="0"/>
          </a:p>
        </p:txBody>
      </p:sp>
    </p:spTree>
    <p:extLst>
      <p:ext uri="{BB962C8B-B14F-4D97-AF65-F5344CB8AC3E}">
        <p14:creationId xmlns:p14="http://schemas.microsoft.com/office/powerpoint/2010/main" val="1538398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A56CAF1-1599-415F-A821-D33A82BF8EDF}"/>
              </a:ext>
            </a:extLst>
          </p:cNvPr>
          <p:cNvSpPr>
            <a:spLocks noGrp="1"/>
          </p:cNvSpPr>
          <p:nvPr>
            <p:ph type="title"/>
          </p:nvPr>
        </p:nvSpPr>
        <p:spPr/>
        <p:txBody>
          <a:bodyPr/>
          <a:lstStyle/>
          <a:p>
            <a:r>
              <a:rPr lang="ko-KR" altLang="en-US" dirty="0"/>
              <a:t>　</a:t>
            </a:r>
          </a:p>
        </p:txBody>
      </p:sp>
      <p:sp>
        <p:nvSpPr>
          <p:cNvPr id="3" name="내용 개체 틀 2">
            <a:extLst>
              <a:ext uri="{FF2B5EF4-FFF2-40B4-BE49-F238E27FC236}">
                <a16:creationId xmlns:a16="http://schemas.microsoft.com/office/drawing/2014/main" id="{92096D96-5C35-4B40-9095-BAC481665EE2}"/>
              </a:ext>
            </a:extLst>
          </p:cNvPr>
          <p:cNvSpPr>
            <a:spLocks noGrp="1"/>
          </p:cNvSpPr>
          <p:nvPr>
            <p:ph idx="1"/>
          </p:nvPr>
        </p:nvSpPr>
        <p:spPr/>
        <p:txBody>
          <a:bodyPr/>
          <a:lstStyle/>
          <a:p>
            <a:pPr marL="0" indent="0">
              <a:buNone/>
            </a:pPr>
            <a:r>
              <a:rPr lang="ko-KR" altLang="en-US" dirty="0"/>
              <a:t>　</a:t>
            </a:r>
          </a:p>
        </p:txBody>
      </p:sp>
      <p:pic>
        <p:nvPicPr>
          <p:cNvPr id="5" name="그림 4">
            <a:extLst>
              <a:ext uri="{FF2B5EF4-FFF2-40B4-BE49-F238E27FC236}">
                <a16:creationId xmlns:a16="http://schemas.microsoft.com/office/drawing/2014/main" id="{C97C43AC-FF84-4218-BD7A-CCA4652729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2863"/>
            <a:ext cx="8520385" cy="4792717"/>
          </a:xfrm>
          <a:prstGeom prst="rect">
            <a:avLst/>
          </a:prstGeom>
        </p:spPr>
      </p:pic>
      <p:sp>
        <p:nvSpPr>
          <p:cNvPr id="6" name="TextBox 5">
            <a:extLst>
              <a:ext uri="{FF2B5EF4-FFF2-40B4-BE49-F238E27FC236}">
                <a16:creationId xmlns:a16="http://schemas.microsoft.com/office/drawing/2014/main" id="{86BE1BEB-A2EF-4405-9453-6F951936CD92}"/>
              </a:ext>
            </a:extLst>
          </p:cNvPr>
          <p:cNvSpPr txBox="1"/>
          <p:nvPr/>
        </p:nvSpPr>
        <p:spPr>
          <a:xfrm>
            <a:off x="1629104" y="4579854"/>
            <a:ext cx="5906814" cy="2585323"/>
          </a:xfrm>
          <a:prstGeom prst="rect">
            <a:avLst/>
          </a:prstGeom>
          <a:noFill/>
        </p:spPr>
        <p:txBody>
          <a:bodyPr wrap="square" rtlCol="0">
            <a:spAutoFit/>
          </a:bodyPr>
          <a:lstStyle/>
          <a:p>
            <a:r>
              <a:rPr lang="en-US" altLang="ko-KR" sz="1100" dirty="0"/>
              <a:t>What is </a:t>
            </a:r>
            <a:r>
              <a:rPr lang="en-US" altLang="ko-KR" sz="1100" dirty="0" err="1"/>
              <a:t>CogoSchool</a:t>
            </a:r>
            <a:r>
              <a:rPr lang="en-US" altLang="ko-KR" sz="1100" dirty="0"/>
              <a:t>?</a:t>
            </a:r>
          </a:p>
          <a:p>
            <a:endParaRPr lang="en-US" altLang="ko-KR" sz="1100" dirty="0"/>
          </a:p>
          <a:p>
            <a:r>
              <a:rPr lang="en-US" altLang="ko-KR" sz="1100" dirty="0" err="1"/>
              <a:t>Cogoschool</a:t>
            </a:r>
            <a:r>
              <a:rPr lang="en-US" altLang="ko-KR" sz="1100" dirty="0"/>
              <a:t> aims to be a </a:t>
            </a:r>
            <a:r>
              <a:rPr lang="en-US" altLang="ko-KR" sz="1100" dirty="0">
                <a:solidFill>
                  <a:srgbClr val="FF0000"/>
                </a:solidFill>
              </a:rPr>
              <a:t>Q2E(Quiz to Earn) service</a:t>
            </a:r>
            <a:r>
              <a:rPr lang="en-US" altLang="ko-KR" sz="1100" dirty="0"/>
              <a:t>, just like </a:t>
            </a:r>
            <a:r>
              <a:rPr lang="en-US" altLang="ko-KR" sz="1100" dirty="0" err="1"/>
              <a:t>QPlay</a:t>
            </a:r>
            <a:r>
              <a:rPr lang="en-US" altLang="ko-KR" sz="1100" dirty="0"/>
              <a:t> which was one phenomenal in Korean E-game history, but with more edge in it!</a:t>
            </a:r>
          </a:p>
          <a:p>
            <a:endParaRPr lang="en-US" altLang="ko-KR" sz="1100" dirty="0"/>
          </a:p>
          <a:p>
            <a:r>
              <a:rPr lang="en-US" altLang="ko-KR" sz="1200" dirty="0">
                <a:solidFill>
                  <a:srgbClr val="FF0000"/>
                </a:solidFill>
              </a:rPr>
              <a:t>“NFT Holder = Students” </a:t>
            </a:r>
            <a:r>
              <a:rPr lang="en-US" altLang="ko-KR" sz="1200" dirty="0"/>
              <a:t>is the main idea of </a:t>
            </a:r>
            <a:r>
              <a:rPr lang="en-US" altLang="ko-KR" sz="1200" dirty="0" err="1"/>
              <a:t>Cogoschool</a:t>
            </a:r>
            <a:r>
              <a:rPr lang="en-US" altLang="ko-KR" sz="1200" dirty="0"/>
              <a:t>. </a:t>
            </a:r>
            <a:r>
              <a:rPr lang="en-US" altLang="ko-KR" sz="1200" dirty="0" err="1"/>
              <a:t>Cogoschool’s</a:t>
            </a:r>
            <a:r>
              <a:rPr lang="en-US" altLang="ko-KR" sz="1200" dirty="0"/>
              <a:t> activities are categorized into ‘regular curriculum / afterschool activities / student council’ each with </a:t>
            </a:r>
            <a:r>
              <a:rPr lang="en-US" altLang="ko-KR" sz="1200" dirty="0" err="1"/>
              <a:t>Cogoschool</a:t>
            </a:r>
            <a:r>
              <a:rPr lang="en-US" altLang="ko-KR" sz="1200" dirty="0"/>
              <a:t> ecosystem token </a:t>
            </a:r>
            <a:r>
              <a:rPr lang="en-US" altLang="ko-KR" sz="1200" dirty="0">
                <a:solidFill>
                  <a:srgbClr val="FF0000"/>
                </a:solidFill>
              </a:rPr>
              <a:t>“LOLLIPOP(POP) </a:t>
            </a:r>
            <a:r>
              <a:rPr lang="en-US" altLang="ko-KR" sz="1200" dirty="0"/>
              <a:t>earning system. Also </a:t>
            </a:r>
            <a:r>
              <a:rPr lang="en-US" altLang="ko-KR" sz="1200" dirty="0" err="1"/>
              <a:t>Cogoschool</a:t>
            </a:r>
            <a:r>
              <a:rPr lang="en-US" altLang="ko-KR" sz="1200" dirty="0"/>
              <a:t> will be providing other mining opportunities such as ‘scholarship’ and ‘</a:t>
            </a:r>
            <a:r>
              <a:rPr lang="en-US" altLang="ko-KR" sz="1200" dirty="0" err="1"/>
              <a:t>cogoschool</a:t>
            </a:r>
            <a:r>
              <a:rPr lang="en-US" altLang="ko-KR" sz="1200" dirty="0"/>
              <a:t> festival’ carried with big airdrop events.</a:t>
            </a:r>
            <a:endParaRPr lang="ko-KR" altLang="ko-KR" sz="1200" dirty="0"/>
          </a:p>
          <a:p>
            <a:endParaRPr lang="ko-KR" altLang="ko-KR" sz="1100" dirty="0"/>
          </a:p>
          <a:p>
            <a:endParaRPr lang="ko-KR" altLang="ko-KR" dirty="0"/>
          </a:p>
          <a:p>
            <a:endParaRPr lang="ko-KR" altLang="en-US" dirty="0"/>
          </a:p>
        </p:txBody>
      </p:sp>
      <p:sp>
        <p:nvSpPr>
          <p:cNvPr id="7" name="TextBox 6">
            <a:extLst>
              <a:ext uri="{FF2B5EF4-FFF2-40B4-BE49-F238E27FC236}">
                <a16:creationId xmlns:a16="http://schemas.microsoft.com/office/drawing/2014/main" id="{BBD4A730-A36F-4E0B-BE17-C8D3F9DA49AB}"/>
              </a:ext>
            </a:extLst>
          </p:cNvPr>
          <p:cNvSpPr txBox="1"/>
          <p:nvPr/>
        </p:nvSpPr>
        <p:spPr>
          <a:xfrm>
            <a:off x="8628993" y="557827"/>
            <a:ext cx="3268717" cy="4524315"/>
          </a:xfrm>
          <a:prstGeom prst="rect">
            <a:avLst/>
          </a:prstGeom>
          <a:noFill/>
        </p:spPr>
        <p:txBody>
          <a:bodyPr wrap="square" rtlCol="0">
            <a:spAutoFit/>
          </a:bodyPr>
          <a:lstStyle/>
          <a:p>
            <a:r>
              <a:rPr lang="en-US" altLang="ko-KR" b="1" dirty="0"/>
              <a:t>COGOSCHOOL IS</a:t>
            </a:r>
          </a:p>
          <a:p>
            <a:endParaRPr lang="en-US" altLang="ko-KR" b="1" dirty="0"/>
          </a:p>
          <a:p>
            <a:r>
              <a:rPr lang="en-US" altLang="ko-KR" b="1" dirty="0"/>
              <a:t>PRINCIPAL’S WORD</a:t>
            </a:r>
          </a:p>
          <a:p>
            <a:endParaRPr lang="en-US" altLang="ko-KR" b="1" dirty="0"/>
          </a:p>
          <a:p>
            <a:r>
              <a:rPr lang="en-US" altLang="ko-KR" b="1" dirty="0"/>
              <a:t>ADMISSION PROCEDURE</a:t>
            </a:r>
          </a:p>
          <a:p>
            <a:endParaRPr lang="en-US" altLang="ko-KR" b="1" dirty="0"/>
          </a:p>
          <a:p>
            <a:r>
              <a:rPr lang="en-US" altLang="ko-KR" b="1" dirty="0"/>
              <a:t>STUDENT’S BENEFIT</a:t>
            </a:r>
          </a:p>
          <a:p>
            <a:endParaRPr lang="en-US" altLang="ko-KR" b="1" dirty="0"/>
          </a:p>
          <a:p>
            <a:r>
              <a:rPr lang="en-US" altLang="ko-KR" b="1" dirty="0"/>
              <a:t>MINTING SCHEDULE</a:t>
            </a:r>
          </a:p>
          <a:p>
            <a:endParaRPr lang="en-US" altLang="ko-KR" b="1" dirty="0"/>
          </a:p>
          <a:p>
            <a:r>
              <a:rPr lang="en-US" altLang="ko-KR" b="1" dirty="0"/>
              <a:t>FAQ</a:t>
            </a:r>
          </a:p>
          <a:p>
            <a:endParaRPr lang="en-US" altLang="ko-KR" b="1" dirty="0"/>
          </a:p>
          <a:p>
            <a:r>
              <a:rPr lang="en-US" altLang="ko-KR" b="1" dirty="0"/>
              <a:t>ROADMAP</a:t>
            </a:r>
          </a:p>
          <a:p>
            <a:endParaRPr lang="en-US" altLang="ko-KR" b="1" dirty="0"/>
          </a:p>
          <a:p>
            <a:r>
              <a:rPr lang="en-US" altLang="ko-KR" b="1" dirty="0"/>
              <a:t>TEAM</a:t>
            </a:r>
          </a:p>
          <a:p>
            <a:endParaRPr lang="ko-KR" altLang="en-US" dirty="0"/>
          </a:p>
        </p:txBody>
      </p:sp>
      <p:sp>
        <p:nvSpPr>
          <p:cNvPr id="8" name="화살표: 오른쪽 7">
            <a:extLst>
              <a:ext uri="{FF2B5EF4-FFF2-40B4-BE49-F238E27FC236}">
                <a16:creationId xmlns:a16="http://schemas.microsoft.com/office/drawing/2014/main" id="{5A47DF6B-E736-469E-9F6B-34E69DD76AF3}"/>
              </a:ext>
            </a:extLst>
          </p:cNvPr>
          <p:cNvSpPr/>
          <p:nvPr/>
        </p:nvSpPr>
        <p:spPr>
          <a:xfrm rot="1093248">
            <a:off x="6239460" y="544012"/>
            <a:ext cx="2295633" cy="2740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8861972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C7A5754-ECCF-4C1C-BAEE-0B05BB1B7A15}"/>
              </a:ext>
            </a:extLst>
          </p:cNvPr>
          <p:cNvSpPr>
            <a:spLocks noGrp="1"/>
          </p:cNvSpPr>
          <p:nvPr>
            <p:ph type="title"/>
          </p:nvPr>
        </p:nvSpPr>
        <p:spPr/>
        <p:txBody>
          <a:bodyPr/>
          <a:lstStyle/>
          <a:p>
            <a:r>
              <a:rPr lang="ko-KR" altLang="en-US" dirty="0"/>
              <a:t>　</a:t>
            </a:r>
          </a:p>
        </p:txBody>
      </p:sp>
      <p:sp>
        <p:nvSpPr>
          <p:cNvPr id="3" name="내용 개체 틀 2">
            <a:extLst>
              <a:ext uri="{FF2B5EF4-FFF2-40B4-BE49-F238E27FC236}">
                <a16:creationId xmlns:a16="http://schemas.microsoft.com/office/drawing/2014/main" id="{F14DCCED-457C-4FA9-B72E-40E22A2023C6}"/>
              </a:ext>
            </a:extLst>
          </p:cNvPr>
          <p:cNvSpPr>
            <a:spLocks noGrp="1"/>
          </p:cNvSpPr>
          <p:nvPr>
            <p:ph idx="1"/>
          </p:nvPr>
        </p:nvSpPr>
        <p:spPr/>
        <p:txBody>
          <a:bodyPr/>
          <a:lstStyle/>
          <a:p>
            <a:pPr marL="0" indent="0">
              <a:buNone/>
            </a:pPr>
            <a:r>
              <a:rPr lang="ko-KR" altLang="en-US" dirty="0"/>
              <a:t>　</a:t>
            </a:r>
          </a:p>
        </p:txBody>
      </p:sp>
      <p:pic>
        <p:nvPicPr>
          <p:cNvPr id="5" name="그림 4">
            <a:extLst>
              <a:ext uri="{FF2B5EF4-FFF2-40B4-BE49-F238E27FC236}">
                <a16:creationId xmlns:a16="http://schemas.microsoft.com/office/drawing/2014/main" id="{E3650FEE-0886-4307-AB3F-DAA9DBFE51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586952" cy="4830161"/>
          </a:xfrm>
          <a:prstGeom prst="rect">
            <a:avLst/>
          </a:prstGeom>
        </p:spPr>
      </p:pic>
      <p:sp>
        <p:nvSpPr>
          <p:cNvPr id="6" name="TextBox 5">
            <a:extLst>
              <a:ext uri="{FF2B5EF4-FFF2-40B4-BE49-F238E27FC236}">
                <a16:creationId xmlns:a16="http://schemas.microsoft.com/office/drawing/2014/main" id="{44597BD4-A215-4466-8799-5511A6406920}"/>
              </a:ext>
            </a:extLst>
          </p:cNvPr>
          <p:cNvSpPr txBox="1"/>
          <p:nvPr/>
        </p:nvSpPr>
        <p:spPr>
          <a:xfrm>
            <a:off x="4067503" y="5339255"/>
            <a:ext cx="4225159" cy="1154162"/>
          </a:xfrm>
          <a:prstGeom prst="rect">
            <a:avLst/>
          </a:prstGeom>
          <a:noFill/>
        </p:spPr>
        <p:txBody>
          <a:bodyPr wrap="square" rtlCol="0">
            <a:spAutoFit/>
          </a:bodyPr>
          <a:lstStyle/>
          <a:p>
            <a:r>
              <a:rPr lang="en-US" altLang="ko-KR" sz="1200" dirty="0" err="1"/>
              <a:t>Cogoschool</a:t>
            </a:r>
            <a:r>
              <a:rPr lang="en-US" altLang="ko-KR" sz="1200" dirty="0"/>
              <a:t> NFT</a:t>
            </a:r>
          </a:p>
          <a:p>
            <a:endParaRPr lang="en-US" altLang="ko-KR" sz="1200" dirty="0"/>
          </a:p>
          <a:p>
            <a:r>
              <a:rPr lang="en-US" altLang="ko-KR" sz="1100" dirty="0"/>
              <a:t>Toon Illustrated </a:t>
            </a:r>
            <a:r>
              <a:rPr lang="en-US" altLang="ko-KR" sz="1100" dirty="0" err="1"/>
              <a:t>Cogoschool</a:t>
            </a:r>
            <a:r>
              <a:rPr lang="en-US" altLang="ko-KR" sz="1100" dirty="0"/>
              <a:t> NFT is not an ordinary NFT but also a sophisticated and delicate digital artwork providing both the value of utility and collection.</a:t>
            </a:r>
            <a:endParaRPr lang="ko-KR" altLang="ko-KR" sz="1100" dirty="0"/>
          </a:p>
          <a:p>
            <a:endParaRPr lang="ko-KR" altLang="en-US" sz="1200" dirty="0"/>
          </a:p>
        </p:txBody>
      </p:sp>
    </p:spTree>
    <p:extLst>
      <p:ext uri="{BB962C8B-B14F-4D97-AF65-F5344CB8AC3E}">
        <p14:creationId xmlns:p14="http://schemas.microsoft.com/office/powerpoint/2010/main" val="992612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60E67CF-AA83-4DCC-84DF-13905C2C2F64}"/>
              </a:ext>
            </a:extLst>
          </p:cNvPr>
          <p:cNvSpPr>
            <a:spLocks noGrp="1"/>
          </p:cNvSpPr>
          <p:nvPr>
            <p:ph type="title"/>
          </p:nvPr>
        </p:nvSpPr>
        <p:spPr/>
        <p:txBody>
          <a:bodyPr/>
          <a:lstStyle/>
          <a:p>
            <a:r>
              <a:rPr lang="ko-KR" altLang="en-US" dirty="0"/>
              <a:t>　</a:t>
            </a:r>
          </a:p>
        </p:txBody>
      </p:sp>
      <p:sp>
        <p:nvSpPr>
          <p:cNvPr id="3" name="내용 개체 틀 2">
            <a:extLst>
              <a:ext uri="{FF2B5EF4-FFF2-40B4-BE49-F238E27FC236}">
                <a16:creationId xmlns:a16="http://schemas.microsoft.com/office/drawing/2014/main" id="{1D76D5BA-7177-44B2-8A91-C1754712EC0B}"/>
              </a:ext>
            </a:extLst>
          </p:cNvPr>
          <p:cNvSpPr>
            <a:spLocks noGrp="1"/>
          </p:cNvSpPr>
          <p:nvPr>
            <p:ph idx="1"/>
          </p:nvPr>
        </p:nvSpPr>
        <p:spPr/>
        <p:txBody>
          <a:bodyPr/>
          <a:lstStyle/>
          <a:p>
            <a:pPr marL="0" indent="0">
              <a:buNone/>
            </a:pPr>
            <a:r>
              <a:rPr lang="ko-KR" altLang="en-US" dirty="0"/>
              <a:t>　</a:t>
            </a:r>
          </a:p>
        </p:txBody>
      </p:sp>
      <p:sp>
        <p:nvSpPr>
          <p:cNvPr id="4" name="TextBox 3">
            <a:extLst>
              <a:ext uri="{FF2B5EF4-FFF2-40B4-BE49-F238E27FC236}">
                <a16:creationId xmlns:a16="http://schemas.microsoft.com/office/drawing/2014/main" id="{78694698-D6A2-48E8-BE60-C5B5D857B248}"/>
              </a:ext>
            </a:extLst>
          </p:cNvPr>
          <p:cNvSpPr txBox="1"/>
          <p:nvPr/>
        </p:nvSpPr>
        <p:spPr>
          <a:xfrm>
            <a:off x="7704083" y="1240221"/>
            <a:ext cx="3649717" cy="2031325"/>
          </a:xfrm>
          <a:prstGeom prst="rect">
            <a:avLst/>
          </a:prstGeom>
          <a:noFill/>
        </p:spPr>
        <p:txBody>
          <a:bodyPr wrap="square" rtlCol="0">
            <a:spAutoFit/>
          </a:bodyPr>
          <a:lstStyle/>
          <a:p>
            <a:r>
              <a:rPr lang="en-US" altLang="ko-KR" sz="1200" dirty="0"/>
              <a:t>What is LOLLIPOP?</a:t>
            </a:r>
          </a:p>
          <a:p>
            <a:endParaRPr lang="en-US" altLang="ko-KR" sz="1200" dirty="0"/>
          </a:p>
          <a:p>
            <a:r>
              <a:rPr lang="en-US" altLang="ko-KR" sz="1200" dirty="0"/>
              <a:t>Lollipop tokens, as the currency in the </a:t>
            </a:r>
            <a:r>
              <a:rPr lang="en-US" altLang="ko-KR" sz="1200" dirty="0" err="1"/>
              <a:t>Cogoschool</a:t>
            </a:r>
            <a:r>
              <a:rPr lang="en-US" altLang="ko-KR" sz="1200" dirty="0"/>
              <a:t> ecosystem, NFT holders can gain POP by watching </a:t>
            </a:r>
            <a:r>
              <a:rPr lang="en-US" altLang="ko-KR" sz="1200" dirty="0" err="1"/>
              <a:t>Cogoschool</a:t>
            </a:r>
            <a:r>
              <a:rPr lang="en-US" altLang="ko-KR" sz="1200" dirty="0"/>
              <a:t> lectures, taking weekly pop-quiz, and after-school activities (mini-game type). Lollipop Token will be able to be swapped with </a:t>
            </a:r>
            <a:r>
              <a:rPr lang="en-US" altLang="ko-KR" sz="1200" dirty="0" err="1"/>
              <a:t>Coinghost's</a:t>
            </a:r>
            <a:r>
              <a:rPr lang="en-US" altLang="ko-KR" sz="1200" dirty="0"/>
              <a:t> GST. (To be activated in June)</a:t>
            </a:r>
            <a:endParaRPr lang="ko-KR" altLang="ko-KR" sz="1200" dirty="0"/>
          </a:p>
          <a:p>
            <a:endParaRPr lang="ko-KR" altLang="en-US" dirty="0"/>
          </a:p>
        </p:txBody>
      </p:sp>
      <p:pic>
        <p:nvPicPr>
          <p:cNvPr id="6" name="그림 5">
            <a:extLst>
              <a:ext uri="{FF2B5EF4-FFF2-40B4-BE49-F238E27FC236}">
                <a16:creationId xmlns:a16="http://schemas.microsoft.com/office/drawing/2014/main" id="{4BD3632C-394F-4F05-9186-8BB6511F39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069" y="1182469"/>
            <a:ext cx="6495393" cy="3653659"/>
          </a:xfrm>
          <a:prstGeom prst="rect">
            <a:avLst/>
          </a:prstGeom>
        </p:spPr>
      </p:pic>
    </p:spTree>
    <p:extLst>
      <p:ext uri="{BB962C8B-B14F-4D97-AF65-F5344CB8AC3E}">
        <p14:creationId xmlns:p14="http://schemas.microsoft.com/office/powerpoint/2010/main" val="2873421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D17B322-0D6D-40A3-93A9-1CE55802D7E6}"/>
              </a:ext>
            </a:extLst>
          </p:cNvPr>
          <p:cNvSpPr>
            <a:spLocks noGrp="1"/>
          </p:cNvSpPr>
          <p:nvPr>
            <p:ph type="title"/>
          </p:nvPr>
        </p:nvSpPr>
        <p:spPr/>
        <p:txBody>
          <a:bodyPr/>
          <a:lstStyle/>
          <a:p>
            <a:r>
              <a:rPr lang="ko-KR" altLang="en-US" dirty="0"/>
              <a:t>　</a:t>
            </a:r>
          </a:p>
        </p:txBody>
      </p:sp>
      <p:sp>
        <p:nvSpPr>
          <p:cNvPr id="3" name="내용 개체 틀 2">
            <a:extLst>
              <a:ext uri="{FF2B5EF4-FFF2-40B4-BE49-F238E27FC236}">
                <a16:creationId xmlns:a16="http://schemas.microsoft.com/office/drawing/2014/main" id="{9619082B-7011-422E-A1D5-093BA3B8679C}"/>
              </a:ext>
            </a:extLst>
          </p:cNvPr>
          <p:cNvSpPr>
            <a:spLocks noGrp="1"/>
          </p:cNvSpPr>
          <p:nvPr>
            <p:ph idx="1"/>
          </p:nvPr>
        </p:nvSpPr>
        <p:spPr/>
        <p:txBody>
          <a:bodyPr/>
          <a:lstStyle/>
          <a:p>
            <a:pPr marL="0" indent="0">
              <a:buNone/>
            </a:pPr>
            <a:r>
              <a:rPr lang="ko-KR" altLang="en-US" dirty="0"/>
              <a:t>　</a:t>
            </a:r>
          </a:p>
        </p:txBody>
      </p:sp>
      <p:pic>
        <p:nvPicPr>
          <p:cNvPr id="5" name="그림 4">
            <a:extLst>
              <a:ext uri="{FF2B5EF4-FFF2-40B4-BE49-F238E27FC236}">
                <a16:creationId xmlns:a16="http://schemas.microsoft.com/office/drawing/2014/main" id="{032B7002-8869-4107-82B3-DB444B32D2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738" y="691546"/>
            <a:ext cx="8841830" cy="4973529"/>
          </a:xfrm>
          <a:prstGeom prst="rect">
            <a:avLst/>
          </a:prstGeom>
        </p:spPr>
      </p:pic>
      <p:sp>
        <p:nvSpPr>
          <p:cNvPr id="6" name="직사각형 5">
            <a:extLst>
              <a:ext uri="{FF2B5EF4-FFF2-40B4-BE49-F238E27FC236}">
                <a16:creationId xmlns:a16="http://schemas.microsoft.com/office/drawing/2014/main" id="{3488B197-4487-4905-A9DD-36D9DE05CDA1}"/>
              </a:ext>
            </a:extLst>
          </p:cNvPr>
          <p:cNvSpPr/>
          <p:nvPr/>
        </p:nvSpPr>
        <p:spPr>
          <a:xfrm>
            <a:off x="2606565" y="5800012"/>
            <a:ext cx="6768662" cy="1631344"/>
          </a:xfrm>
          <a:prstGeom prst="rect">
            <a:avLst/>
          </a:prstGeom>
        </p:spPr>
        <p:txBody>
          <a:bodyPr wrap="square">
            <a:spAutoFit/>
          </a:bodyPr>
          <a:lstStyle/>
          <a:p>
            <a:pPr algn="just">
              <a:lnSpc>
                <a:spcPct val="107000"/>
              </a:lnSpc>
              <a:spcAft>
                <a:spcPts val="800"/>
              </a:spcAft>
            </a:pPr>
            <a:r>
              <a:rPr lang="en-US" altLang="ko-KR" sz="1200" kern="100" dirty="0">
                <a:latin typeface="맑은 고딕" panose="020B0503020000020004" pitchFamily="50" charset="-127"/>
                <a:cs typeface="Times New Roman" panose="02020603050405020304" pitchFamily="18" charset="0"/>
              </a:rPr>
              <a:t>Different mining speed/amount to activate the </a:t>
            </a:r>
            <a:r>
              <a:rPr lang="en-US" altLang="ko-KR" sz="1200" kern="100" dirty="0" err="1">
                <a:latin typeface="맑은 고딕" panose="020B0503020000020004" pitchFamily="50" charset="-127"/>
                <a:cs typeface="Times New Roman" panose="02020603050405020304" pitchFamily="18" charset="0"/>
              </a:rPr>
              <a:t>Cogoschool</a:t>
            </a:r>
            <a:r>
              <a:rPr lang="en-US" altLang="ko-KR" sz="1200" kern="100" dirty="0">
                <a:latin typeface="맑은 고딕" panose="020B0503020000020004" pitchFamily="50" charset="-127"/>
                <a:cs typeface="Times New Roman" panose="02020603050405020304" pitchFamily="18" charset="0"/>
              </a:rPr>
              <a:t> item market, and the foundation collects POP tokens to stabilize POP and GST prices.</a:t>
            </a:r>
          </a:p>
          <a:p>
            <a:pPr algn="just">
              <a:lnSpc>
                <a:spcPct val="107000"/>
              </a:lnSpc>
              <a:spcAft>
                <a:spcPts val="800"/>
              </a:spcAft>
            </a:pPr>
            <a:r>
              <a:rPr lang="en-US" altLang="ko-KR" sz="1100" dirty="0"/>
              <a:t>POP collected at the item market to be burnt.</a:t>
            </a:r>
          </a:p>
          <a:p>
            <a:pPr algn="just">
              <a:lnSpc>
                <a:spcPct val="107000"/>
              </a:lnSpc>
              <a:spcAft>
                <a:spcPts val="800"/>
              </a:spcAft>
            </a:pPr>
            <a:r>
              <a:rPr lang="en-US" altLang="ko-KR" sz="1050" dirty="0"/>
              <a:t>Mining rate will be decided upon the governance.</a:t>
            </a:r>
            <a:endParaRPr lang="en-US" altLang="ko-KR" sz="400" kern="100" dirty="0">
              <a:latin typeface="맑은 고딕" panose="020B0503020000020004" pitchFamily="50" charset="-127"/>
              <a:cs typeface="Times New Roman" panose="02020603050405020304" pitchFamily="18" charset="0"/>
            </a:endParaRPr>
          </a:p>
          <a:p>
            <a:pPr algn="just">
              <a:lnSpc>
                <a:spcPct val="107000"/>
              </a:lnSpc>
              <a:spcAft>
                <a:spcPts val="800"/>
              </a:spcAft>
            </a:pPr>
            <a:endParaRPr lang="en-US" altLang="ko-KR" sz="1200" kern="100" dirty="0">
              <a:latin typeface="맑은 고딕" panose="020B0503020000020004" pitchFamily="50" charset="-127"/>
              <a:cs typeface="Times New Roman" panose="02020603050405020304" pitchFamily="18" charset="0"/>
            </a:endParaRPr>
          </a:p>
          <a:p>
            <a:pPr algn="just">
              <a:lnSpc>
                <a:spcPct val="107000"/>
              </a:lnSpc>
              <a:spcAft>
                <a:spcPts val="800"/>
              </a:spcAft>
            </a:pPr>
            <a:endParaRPr lang="ko-KR" altLang="ko-KR" sz="1200" kern="100" dirty="0">
              <a:latin typeface="맑은 고딕" panose="020B0503020000020004" pitchFamily="50" charset="-127"/>
              <a:cs typeface="Times New Roman" panose="02020603050405020304" pitchFamily="18" charset="0"/>
            </a:endParaRPr>
          </a:p>
        </p:txBody>
      </p:sp>
      <p:sp>
        <p:nvSpPr>
          <p:cNvPr id="7" name="TextBox 6">
            <a:extLst>
              <a:ext uri="{FF2B5EF4-FFF2-40B4-BE49-F238E27FC236}">
                <a16:creationId xmlns:a16="http://schemas.microsoft.com/office/drawing/2014/main" id="{1B8E1EEB-783A-460C-B22B-D7867D9E44AC}"/>
              </a:ext>
            </a:extLst>
          </p:cNvPr>
          <p:cNvSpPr txBox="1"/>
          <p:nvPr/>
        </p:nvSpPr>
        <p:spPr>
          <a:xfrm>
            <a:off x="2469931" y="2837793"/>
            <a:ext cx="1082566" cy="646331"/>
          </a:xfrm>
          <a:prstGeom prst="rect">
            <a:avLst/>
          </a:prstGeom>
          <a:noFill/>
        </p:spPr>
        <p:txBody>
          <a:bodyPr wrap="square" rtlCol="0">
            <a:spAutoFit/>
          </a:bodyPr>
          <a:lstStyle/>
          <a:p>
            <a:r>
              <a:rPr lang="en-US" altLang="ko-KR" sz="900" dirty="0">
                <a:solidFill>
                  <a:schemeClr val="bg1"/>
                </a:solidFill>
              </a:rPr>
              <a:t>Consuming Contents</a:t>
            </a:r>
          </a:p>
          <a:p>
            <a:endParaRPr lang="en-US" altLang="ko-KR" sz="900" dirty="0">
              <a:solidFill>
                <a:schemeClr val="bg1"/>
              </a:solidFill>
            </a:endParaRPr>
          </a:p>
          <a:p>
            <a:r>
              <a:rPr lang="en-US" altLang="ko-KR" sz="900" dirty="0">
                <a:solidFill>
                  <a:schemeClr val="bg1"/>
                </a:solidFill>
              </a:rPr>
              <a:t>Mining POP</a:t>
            </a:r>
            <a:endParaRPr lang="ko-KR" altLang="en-US" sz="900" dirty="0">
              <a:solidFill>
                <a:schemeClr val="bg1"/>
              </a:solidFill>
            </a:endParaRPr>
          </a:p>
        </p:txBody>
      </p:sp>
      <p:sp>
        <p:nvSpPr>
          <p:cNvPr id="8" name="TextBox 7">
            <a:extLst>
              <a:ext uri="{FF2B5EF4-FFF2-40B4-BE49-F238E27FC236}">
                <a16:creationId xmlns:a16="http://schemas.microsoft.com/office/drawing/2014/main" id="{80235AA5-0740-494D-8C9D-519C583D98BF}"/>
              </a:ext>
            </a:extLst>
          </p:cNvPr>
          <p:cNvSpPr txBox="1"/>
          <p:nvPr/>
        </p:nvSpPr>
        <p:spPr>
          <a:xfrm>
            <a:off x="3552497" y="2972730"/>
            <a:ext cx="1082566" cy="646331"/>
          </a:xfrm>
          <a:prstGeom prst="rect">
            <a:avLst/>
          </a:prstGeom>
          <a:noFill/>
        </p:spPr>
        <p:txBody>
          <a:bodyPr wrap="square" rtlCol="0">
            <a:spAutoFit/>
          </a:bodyPr>
          <a:lstStyle/>
          <a:p>
            <a:r>
              <a:rPr lang="en-US" altLang="ko-KR" sz="900" dirty="0">
                <a:solidFill>
                  <a:schemeClr val="bg1"/>
                </a:solidFill>
              </a:rPr>
              <a:t>Get Item</a:t>
            </a:r>
          </a:p>
          <a:p>
            <a:endParaRPr lang="en-US" altLang="ko-KR" sz="900" dirty="0">
              <a:solidFill>
                <a:schemeClr val="bg1"/>
              </a:solidFill>
            </a:endParaRPr>
          </a:p>
          <a:p>
            <a:endParaRPr lang="en-US" altLang="ko-KR" sz="900" dirty="0">
              <a:solidFill>
                <a:schemeClr val="bg1"/>
              </a:solidFill>
            </a:endParaRPr>
          </a:p>
          <a:p>
            <a:r>
              <a:rPr lang="en-US" altLang="ko-KR" sz="900" dirty="0">
                <a:solidFill>
                  <a:schemeClr val="bg1"/>
                </a:solidFill>
              </a:rPr>
              <a:t>Pay POP</a:t>
            </a:r>
            <a:endParaRPr lang="ko-KR" altLang="en-US" sz="900" dirty="0">
              <a:solidFill>
                <a:schemeClr val="bg1"/>
              </a:solidFill>
            </a:endParaRPr>
          </a:p>
        </p:txBody>
      </p:sp>
      <p:sp>
        <p:nvSpPr>
          <p:cNvPr id="9" name="TextBox 8">
            <a:extLst>
              <a:ext uri="{FF2B5EF4-FFF2-40B4-BE49-F238E27FC236}">
                <a16:creationId xmlns:a16="http://schemas.microsoft.com/office/drawing/2014/main" id="{705B4215-C331-4975-86AB-4650F8F26C58}"/>
              </a:ext>
            </a:extLst>
          </p:cNvPr>
          <p:cNvSpPr txBox="1"/>
          <p:nvPr/>
        </p:nvSpPr>
        <p:spPr>
          <a:xfrm>
            <a:off x="3179380" y="2388778"/>
            <a:ext cx="1082566" cy="230832"/>
          </a:xfrm>
          <a:prstGeom prst="rect">
            <a:avLst/>
          </a:prstGeom>
          <a:noFill/>
        </p:spPr>
        <p:txBody>
          <a:bodyPr wrap="square" rtlCol="0">
            <a:spAutoFit/>
          </a:bodyPr>
          <a:lstStyle/>
          <a:p>
            <a:r>
              <a:rPr lang="en-US" altLang="ko-KR" sz="900" dirty="0">
                <a:solidFill>
                  <a:schemeClr val="bg1"/>
                </a:solidFill>
              </a:rPr>
              <a:t>NFT HOLDER</a:t>
            </a:r>
            <a:endParaRPr lang="ko-KR" altLang="en-US" sz="900" dirty="0">
              <a:solidFill>
                <a:schemeClr val="bg1"/>
              </a:solidFill>
            </a:endParaRPr>
          </a:p>
        </p:txBody>
      </p:sp>
      <p:sp>
        <p:nvSpPr>
          <p:cNvPr id="10" name="TextBox 9">
            <a:extLst>
              <a:ext uri="{FF2B5EF4-FFF2-40B4-BE49-F238E27FC236}">
                <a16:creationId xmlns:a16="http://schemas.microsoft.com/office/drawing/2014/main" id="{47B66B82-2EA4-4760-9799-B33B10FD228F}"/>
              </a:ext>
            </a:extLst>
          </p:cNvPr>
          <p:cNvSpPr txBox="1"/>
          <p:nvPr/>
        </p:nvSpPr>
        <p:spPr>
          <a:xfrm>
            <a:off x="2270236" y="3644602"/>
            <a:ext cx="1082566" cy="369332"/>
          </a:xfrm>
          <a:prstGeom prst="rect">
            <a:avLst/>
          </a:prstGeom>
          <a:noFill/>
        </p:spPr>
        <p:txBody>
          <a:bodyPr wrap="square" rtlCol="0">
            <a:spAutoFit/>
          </a:bodyPr>
          <a:lstStyle/>
          <a:p>
            <a:r>
              <a:rPr lang="en-US" altLang="ko-KR" sz="900" dirty="0">
                <a:solidFill>
                  <a:schemeClr val="bg1"/>
                </a:solidFill>
              </a:rPr>
              <a:t>COGOSCHOOL</a:t>
            </a:r>
          </a:p>
          <a:p>
            <a:r>
              <a:rPr lang="en-US" altLang="ko-KR" sz="900" dirty="0">
                <a:solidFill>
                  <a:schemeClr val="bg1"/>
                </a:solidFill>
              </a:rPr>
              <a:t>SERVICE </a:t>
            </a:r>
            <a:endParaRPr lang="ko-KR" altLang="en-US" sz="900" dirty="0">
              <a:solidFill>
                <a:schemeClr val="bg1"/>
              </a:solidFill>
            </a:endParaRPr>
          </a:p>
        </p:txBody>
      </p:sp>
      <p:sp>
        <p:nvSpPr>
          <p:cNvPr id="11" name="TextBox 10">
            <a:extLst>
              <a:ext uri="{FF2B5EF4-FFF2-40B4-BE49-F238E27FC236}">
                <a16:creationId xmlns:a16="http://schemas.microsoft.com/office/drawing/2014/main" id="{9F893454-A649-4FE6-AC26-76B92CFC3CBA}"/>
              </a:ext>
            </a:extLst>
          </p:cNvPr>
          <p:cNvSpPr txBox="1"/>
          <p:nvPr/>
        </p:nvSpPr>
        <p:spPr>
          <a:xfrm>
            <a:off x="3946635" y="3766715"/>
            <a:ext cx="1082566" cy="230832"/>
          </a:xfrm>
          <a:prstGeom prst="rect">
            <a:avLst/>
          </a:prstGeom>
          <a:noFill/>
        </p:spPr>
        <p:txBody>
          <a:bodyPr wrap="square" rtlCol="0">
            <a:spAutoFit/>
          </a:bodyPr>
          <a:lstStyle/>
          <a:p>
            <a:r>
              <a:rPr lang="en-US" altLang="ko-KR" sz="900" dirty="0">
                <a:solidFill>
                  <a:schemeClr val="bg1"/>
                </a:solidFill>
              </a:rPr>
              <a:t>MARKET </a:t>
            </a:r>
            <a:endParaRPr lang="ko-KR" altLang="en-US" sz="900" dirty="0">
              <a:solidFill>
                <a:schemeClr val="bg1"/>
              </a:solidFill>
            </a:endParaRPr>
          </a:p>
        </p:txBody>
      </p:sp>
      <p:sp>
        <p:nvSpPr>
          <p:cNvPr id="12" name="TextBox 11">
            <a:extLst>
              <a:ext uri="{FF2B5EF4-FFF2-40B4-BE49-F238E27FC236}">
                <a16:creationId xmlns:a16="http://schemas.microsoft.com/office/drawing/2014/main" id="{234E0C78-400D-4DCF-B8D5-CACA0724588D}"/>
              </a:ext>
            </a:extLst>
          </p:cNvPr>
          <p:cNvSpPr txBox="1"/>
          <p:nvPr/>
        </p:nvSpPr>
        <p:spPr>
          <a:xfrm>
            <a:off x="5235466" y="3225346"/>
            <a:ext cx="1082566" cy="230832"/>
          </a:xfrm>
          <a:prstGeom prst="rect">
            <a:avLst/>
          </a:prstGeom>
          <a:noFill/>
        </p:spPr>
        <p:txBody>
          <a:bodyPr wrap="square" rtlCol="0">
            <a:spAutoFit/>
          </a:bodyPr>
          <a:lstStyle/>
          <a:p>
            <a:r>
              <a:rPr lang="en-US" altLang="ko-KR" sz="900">
                <a:solidFill>
                  <a:schemeClr val="bg1"/>
                </a:solidFill>
              </a:rPr>
              <a:t>SWAP</a:t>
            </a:r>
            <a:endParaRPr lang="ko-KR" altLang="en-US" sz="900" dirty="0">
              <a:solidFill>
                <a:schemeClr val="bg1"/>
              </a:solidFill>
            </a:endParaRPr>
          </a:p>
        </p:txBody>
      </p:sp>
    </p:spTree>
    <p:extLst>
      <p:ext uri="{BB962C8B-B14F-4D97-AF65-F5344CB8AC3E}">
        <p14:creationId xmlns:p14="http://schemas.microsoft.com/office/powerpoint/2010/main" val="4097900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B6A967DF-3301-4311-8D3F-D78364D89BAD}"/>
              </a:ext>
            </a:extLst>
          </p:cNvPr>
          <p:cNvSpPr>
            <a:spLocks noGrp="1"/>
          </p:cNvSpPr>
          <p:nvPr>
            <p:ph type="title"/>
          </p:nvPr>
        </p:nvSpPr>
        <p:spPr/>
        <p:txBody>
          <a:bodyPr/>
          <a:lstStyle/>
          <a:p>
            <a:r>
              <a:rPr lang="ko-KR" altLang="en-US" dirty="0"/>
              <a:t>　</a:t>
            </a:r>
          </a:p>
        </p:txBody>
      </p:sp>
      <p:sp>
        <p:nvSpPr>
          <p:cNvPr id="3" name="내용 개체 틀 2">
            <a:extLst>
              <a:ext uri="{FF2B5EF4-FFF2-40B4-BE49-F238E27FC236}">
                <a16:creationId xmlns:a16="http://schemas.microsoft.com/office/drawing/2014/main" id="{4CEC82FE-D6A1-4218-9241-E06E9D1FF476}"/>
              </a:ext>
            </a:extLst>
          </p:cNvPr>
          <p:cNvSpPr>
            <a:spLocks noGrp="1"/>
          </p:cNvSpPr>
          <p:nvPr>
            <p:ph idx="1"/>
          </p:nvPr>
        </p:nvSpPr>
        <p:spPr/>
        <p:txBody>
          <a:bodyPr/>
          <a:lstStyle/>
          <a:p>
            <a:pPr marL="0" indent="0">
              <a:buNone/>
            </a:pPr>
            <a:r>
              <a:rPr lang="ko-KR" altLang="en-US" dirty="0"/>
              <a:t>　</a:t>
            </a:r>
          </a:p>
        </p:txBody>
      </p:sp>
      <p:pic>
        <p:nvPicPr>
          <p:cNvPr id="5" name="그림 4">
            <a:extLst>
              <a:ext uri="{FF2B5EF4-FFF2-40B4-BE49-F238E27FC236}">
                <a16:creationId xmlns:a16="http://schemas.microsoft.com/office/drawing/2014/main" id="{FC74F771-51A9-45E9-A8CA-55F99885D0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634" y="157655"/>
            <a:ext cx="8702566" cy="4895193"/>
          </a:xfrm>
          <a:prstGeom prst="rect">
            <a:avLst/>
          </a:prstGeom>
        </p:spPr>
      </p:pic>
      <p:sp>
        <p:nvSpPr>
          <p:cNvPr id="6" name="TextBox 5">
            <a:extLst>
              <a:ext uri="{FF2B5EF4-FFF2-40B4-BE49-F238E27FC236}">
                <a16:creationId xmlns:a16="http://schemas.microsoft.com/office/drawing/2014/main" id="{974A9C67-227E-4BFF-B4F9-6F893BD6FC09}"/>
              </a:ext>
            </a:extLst>
          </p:cNvPr>
          <p:cNvSpPr txBox="1"/>
          <p:nvPr/>
        </p:nvSpPr>
        <p:spPr>
          <a:xfrm>
            <a:off x="515006" y="1825625"/>
            <a:ext cx="2806263" cy="1477328"/>
          </a:xfrm>
          <a:prstGeom prst="rect">
            <a:avLst/>
          </a:prstGeom>
          <a:noFill/>
        </p:spPr>
        <p:txBody>
          <a:bodyPr wrap="square" rtlCol="0">
            <a:spAutoFit/>
          </a:bodyPr>
          <a:lstStyle/>
          <a:p>
            <a:r>
              <a:rPr lang="en-US" altLang="ko-KR" sz="1200" dirty="0" err="1">
                <a:solidFill>
                  <a:schemeClr val="bg1"/>
                </a:solidFill>
              </a:rPr>
              <a:t>Cogoschool</a:t>
            </a:r>
            <a:r>
              <a:rPr lang="en-US" altLang="ko-KR" sz="1200" dirty="0">
                <a:solidFill>
                  <a:schemeClr val="bg1"/>
                </a:solidFill>
              </a:rPr>
              <a:t> students who advance to upper class…</a:t>
            </a:r>
            <a:br>
              <a:rPr lang="en-US" altLang="ko-KR" sz="1200" dirty="0">
                <a:solidFill>
                  <a:schemeClr val="bg1"/>
                </a:solidFill>
              </a:rPr>
            </a:br>
            <a:r>
              <a:rPr lang="en-US" altLang="ko-KR" sz="1200" dirty="0">
                <a:solidFill>
                  <a:schemeClr val="bg1"/>
                </a:solidFill>
              </a:rPr>
              <a:t>will be a step a closer to human being</a:t>
            </a:r>
            <a:br>
              <a:rPr lang="en-US" altLang="ko-KR" sz="1200" dirty="0">
                <a:solidFill>
                  <a:schemeClr val="bg1"/>
                </a:solidFill>
              </a:rPr>
            </a:br>
            <a:r>
              <a:rPr lang="en-US" altLang="ko-KR" sz="1200" dirty="0">
                <a:solidFill>
                  <a:schemeClr val="bg1"/>
                </a:solidFill>
              </a:rPr>
              <a:t>will be more rare</a:t>
            </a:r>
            <a:br>
              <a:rPr lang="en-US" altLang="ko-KR" sz="1200" dirty="0">
                <a:solidFill>
                  <a:schemeClr val="bg1"/>
                </a:solidFill>
              </a:rPr>
            </a:br>
            <a:r>
              <a:rPr lang="en-US" altLang="ko-KR" sz="1200" dirty="0">
                <a:solidFill>
                  <a:schemeClr val="bg1"/>
                </a:solidFill>
              </a:rPr>
              <a:t>will enjoy more mining </a:t>
            </a:r>
            <a:endParaRPr lang="ko-KR" altLang="ko-KR" sz="1200" dirty="0">
              <a:solidFill>
                <a:schemeClr val="bg1"/>
              </a:solidFill>
            </a:endParaRPr>
          </a:p>
          <a:p>
            <a:endParaRPr lang="ko-KR" altLang="en-US" dirty="0"/>
          </a:p>
        </p:txBody>
      </p:sp>
      <p:sp>
        <p:nvSpPr>
          <p:cNvPr id="7" name="TextBox 6">
            <a:extLst>
              <a:ext uri="{FF2B5EF4-FFF2-40B4-BE49-F238E27FC236}">
                <a16:creationId xmlns:a16="http://schemas.microsoft.com/office/drawing/2014/main" id="{E6F51166-2D25-4A0A-8CF2-524E70288872}"/>
              </a:ext>
            </a:extLst>
          </p:cNvPr>
          <p:cNvSpPr txBox="1"/>
          <p:nvPr/>
        </p:nvSpPr>
        <p:spPr>
          <a:xfrm>
            <a:off x="6285185" y="1019493"/>
            <a:ext cx="1660635" cy="646331"/>
          </a:xfrm>
          <a:prstGeom prst="rect">
            <a:avLst/>
          </a:prstGeom>
          <a:noFill/>
        </p:spPr>
        <p:txBody>
          <a:bodyPr wrap="square" rtlCol="0">
            <a:spAutoFit/>
          </a:bodyPr>
          <a:lstStyle/>
          <a:p>
            <a:r>
              <a:rPr lang="en-US" altLang="ko-KR" dirty="0">
                <a:solidFill>
                  <a:schemeClr val="bg1"/>
                </a:solidFill>
              </a:rPr>
              <a:t>NFT FOLMULA</a:t>
            </a:r>
            <a:endParaRPr lang="ko-KR" altLang="en-US" dirty="0">
              <a:solidFill>
                <a:schemeClr val="bg1"/>
              </a:solidFill>
            </a:endParaRPr>
          </a:p>
        </p:txBody>
      </p:sp>
    </p:spTree>
    <p:extLst>
      <p:ext uri="{BB962C8B-B14F-4D97-AF65-F5344CB8AC3E}">
        <p14:creationId xmlns:p14="http://schemas.microsoft.com/office/powerpoint/2010/main" val="4265318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0EC462C-2A2F-460D-A85C-1CBDA35BC4D1}"/>
              </a:ext>
            </a:extLst>
          </p:cNvPr>
          <p:cNvSpPr>
            <a:spLocks noGrp="1"/>
          </p:cNvSpPr>
          <p:nvPr>
            <p:ph type="title"/>
          </p:nvPr>
        </p:nvSpPr>
        <p:spPr/>
        <p:txBody>
          <a:bodyPr/>
          <a:lstStyle/>
          <a:p>
            <a:r>
              <a:rPr lang="en-US" altLang="ko-KR" dirty="0"/>
              <a:t> </a:t>
            </a:r>
            <a:endParaRPr lang="ko-KR" altLang="en-US" dirty="0"/>
          </a:p>
        </p:txBody>
      </p:sp>
      <p:sp>
        <p:nvSpPr>
          <p:cNvPr id="3" name="내용 개체 틀 2">
            <a:extLst>
              <a:ext uri="{FF2B5EF4-FFF2-40B4-BE49-F238E27FC236}">
                <a16:creationId xmlns:a16="http://schemas.microsoft.com/office/drawing/2014/main" id="{27250864-7C3A-4141-A5F5-B292D2883692}"/>
              </a:ext>
            </a:extLst>
          </p:cNvPr>
          <p:cNvSpPr>
            <a:spLocks noGrp="1"/>
          </p:cNvSpPr>
          <p:nvPr>
            <p:ph idx="1"/>
          </p:nvPr>
        </p:nvSpPr>
        <p:spPr/>
        <p:txBody>
          <a:bodyPr/>
          <a:lstStyle/>
          <a:p>
            <a:pPr marL="0" indent="0">
              <a:buNone/>
            </a:pPr>
            <a:r>
              <a:rPr lang="en-US" altLang="ko-KR" dirty="0"/>
              <a:t> </a:t>
            </a:r>
            <a:endParaRPr lang="ko-KR" altLang="en-US" dirty="0"/>
          </a:p>
        </p:txBody>
      </p:sp>
      <p:pic>
        <p:nvPicPr>
          <p:cNvPr id="5" name="그림 4">
            <a:extLst>
              <a:ext uri="{FF2B5EF4-FFF2-40B4-BE49-F238E27FC236}">
                <a16:creationId xmlns:a16="http://schemas.microsoft.com/office/drawing/2014/main" id="{6D779407-D975-4A33-A413-D63AF72958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759" y="681037"/>
            <a:ext cx="8781977" cy="4939862"/>
          </a:xfrm>
          <a:prstGeom prst="rect">
            <a:avLst/>
          </a:prstGeom>
        </p:spPr>
      </p:pic>
      <p:sp>
        <p:nvSpPr>
          <p:cNvPr id="6" name="TextBox 5">
            <a:extLst>
              <a:ext uri="{FF2B5EF4-FFF2-40B4-BE49-F238E27FC236}">
                <a16:creationId xmlns:a16="http://schemas.microsoft.com/office/drawing/2014/main" id="{B101607D-FF33-4F1D-973C-759D81326771}"/>
              </a:ext>
            </a:extLst>
          </p:cNvPr>
          <p:cNvSpPr txBox="1"/>
          <p:nvPr/>
        </p:nvSpPr>
        <p:spPr>
          <a:xfrm>
            <a:off x="451945" y="3150968"/>
            <a:ext cx="1860331" cy="1231106"/>
          </a:xfrm>
          <a:prstGeom prst="rect">
            <a:avLst/>
          </a:prstGeom>
          <a:noFill/>
        </p:spPr>
        <p:txBody>
          <a:bodyPr wrap="square" rtlCol="0">
            <a:spAutoFit/>
          </a:bodyPr>
          <a:lstStyle/>
          <a:p>
            <a:r>
              <a:rPr lang="en-US" altLang="ko-KR" sz="700" dirty="0">
                <a:solidFill>
                  <a:schemeClr val="bg1"/>
                </a:solidFill>
              </a:rPr>
              <a:t>3F FRANKEN, GOBLIN</a:t>
            </a:r>
          </a:p>
          <a:p>
            <a:endParaRPr lang="en-US" altLang="ko-KR" sz="700" dirty="0">
              <a:solidFill>
                <a:schemeClr val="bg1"/>
              </a:solidFill>
            </a:endParaRPr>
          </a:p>
          <a:p>
            <a:r>
              <a:rPr lang="en-US" altLang="ko-KR" sz="700" dirty="0">
                <a:solidFill>
                  <a:schemeClr val="bg1"/>
                </a:solidFill>
              </a:rPr>
              <a:t>You may call it the luxury of the upper class…</a:t>
            </a:r>
            <a:br>
              <a:rPr lang="en-US" altLang="ko-KR" sz="700" dirty="0">
                <a:solidFill>
                  <a:schemeClr val="bg1"/>
                </a:solidFill>
              </a:rPr>
            </a:br>
            <a:r>
              <a:rPr lang="en-US" altLang="ko-KR" sz="700" dirty="0">
                <a:solidFill>
                  <a:schemeClr val="bg1"/>
                </a:solidFill>
              </a:rPr>
              <a:t>Perfecting oneself by gaining more knowledge</a:t>
            </a:r>
            <a:br>
              <a:rPr lang="en-US" altLang="ko-KR" sz="700" dirty="0">
                <a:solidFill>
                  <a:schemeClr val="bg1"/>
                </a:solidFill>
              </a:rPr>
            </a:br>
            <a:r>
              <a:rPr lang="en-US" altLang="ko-KR" sz="700" dirty="0">
                <a:solidFill>
                  <a:schemeClr val="bg1"/>
                </a:solidFill>
              </a:rPr>
              <a:t>Now have the luxury to go and do some FLEXING!  </a:t>
            </a:r>
            <a:endParaRPr lang="ko-KR" altLang="ko-KR" sz="700" dirty="0">
              <a:solidFill>
                <a:schemeClr val="bg1"/>
              </a:solidFill>
            </a:endParaRPr>
          </a:p>
          <a:p>
            <a:endParaRPr lang="ko-KR" altLang="en-US" dirty="0"/>
          </a:p>
        </p:txBody>
      </p:sp>
      <p:sp>
        <p:nvSpPr>
          <p:cNvPr id="7" name="TextBox 6">
            <a:extLst>
              <a:ext uri="{FF2B5EF4-FFF2-40B4-BE49-F238E27FC236}">
                <a16:creationId xmlns:a16="http://schemas.microsoft.com/office/drawing/2014/main" id="{F1F452F8-26FD-4D24-A499-5C4F9BBBA692}"/>
              </a:ext>
            </a:extLst>
          </p:cNvPr>
          <p:cNvSpPr txBox="1"/>
          <p:nvPr/>
        </p:nvSpPr>
        <p:spPr>
          <a:xfrm>
            <a:off x="388883" y="4566314"/>
            <a:ext cx="1860331" cy="938719"/>
          </a:xfrm>
          <a:prstGeom prst="rect">
            <a:avLst/>
          </a:prstGeom>
          <a:noFill/>
        </p:spPr>
        <p:txBody>
          <a:bodyPr wrap="square" rtlCol="0">
            <a:spAutoFit/>
          </a:bodyPr>
          <a:lstStyle/>
          <a:p>
            <a:r>
              <a:rPr lang="en-US" altLang="ko-KR" sz="700" dirty="0">
                <a:solidFill>
                  <a:schemeClr val="bg1"/>
                </a:solidFill>
              </a:rPr>
              <a:t>1F GHOST</a:t>
            </a:r>
          </a:p>
          <a:p>
            <a:endParaRPr lang="en-US" altLang="ko-KR" sz="600" dirty="0">
              <a:solidFill>
                <a:schemeClr val="bg1"/>
              </a:solidFill>
            </a:endParaRPr>
          </a:p>
          <a:p>
            <a:r>
              <a:rPr lang="en-US" altLang="ko-KR" sz="800" dirty="0">
                <a:solidFill>
                  <a:schemeClr val="bg1"/>
                </a:solidFill>
              </a:rPr>
              <a:t>Those who failed to make the right investment… became a being without soul…</a:t>
            </a:r>
            <a:endParaRPr lang="ko-KR" altLang="ko-KR" sz="800" dirty="0">
              <a:solidFill>
                <a:schemeClr val="bg1"/>
              </a:solidFill>
            </a:endParaRPr>
          </a:p>
          <a:p>
            <a:endParaRPr lang="ko-KR" altLang="en-US" dirty="0"/>
          </a:p>
        </p:txBody>
      </p:sp>
      <p:sp>
        <p:nvSpPr>
          <p:cNvPr id="8" name="TextBox 7">
            <a:extLst>
              <a:ext uri="{FF2B5EF4-FFF2-40B4-BE49-F238E27FC236}">
                <a16:creationId xmlns:a16="http://schemas.microsoft.com/office/drawing/2014/main" id="{9E52147B-49D8-4F12-8286-DB3AD8381DED}"/>
              </a:ext>
            </a:extLst>
          </p:cNvPr>
          <p:cNvSpPr txBox="1"/>
          <p:nvPr/>
        </p:nvSpPr>
        <p:spPr>
          <a:xfrm>
            <a:off x="7184405" y="4001294"/>
            <a:ext cx="1860331" cy="584775"/>
          </a:xfrm>
          <a:prstGeom prst="rect">
            <a:avLst/>
          </a:prstGeom>
          <a:noFill/>
        </p:spPr>
        <p:txBody>
          <a:bodyPr wrap="square" rtlCol="0">
            <a:spAutoFit/>
          </a:bodyPr>
          <a:lstStyle/>
          <a:p>
            <a:r>
              <a:rPr lang="en-US" altLang="ko-KR" sz="700" dirty="0">
                <a:solidFill>
                  <a:schemeClr val="bg1"/>
                </a:solidFill>
              </a:rPr>
              <a:t>2F FRANKEN, GOBLIN</a:t>
            </a:r>
          </a:p>
          <a:p>
            <a:r>
              <a:rPr lang="en-US" altLang="ko-KR" sz="600" dirty="0">
                <a:solidFill>
                  <a:schemeClr val="bg1"/>
                </a:solidFill>
              </a:rPr>
              <a:t>In search of the perfect body through </a:t>
            </a:r>
            <a:r>
              <a:rPr lang="en-US" altLang="ko-KR" sz="600" dirty="0" err="1">
                <a:solidFill>
                  <a:schemeClr val="bg1"/>
                </a:solidFill>
              </a:rPr>
              <a:t>Cogoschool</a:t>
            </a:r>
            <a:r>
              <a:rPr lang="en-US" altLang="ko-KR" sz="600" dirty="0">
                <a:solidFill>
                  <a:schemeClr val="bg1"/>
                </a:solidFill>
              </a:rPr>
              <a:t> schooling..</a:t>
            </a:r>
            <a:br>
              <a:rPr lang="en-US" altLang="ko-KR" sz="600" dirty="0">
                <a:solidFill>
                  <a:schemeClr val="bg1"/>
                </a:solidFill>
              </a:rPr>
            </a:br>
            <a:r>
              <a:rPr lang="en-US" altLang="ko-KR" sz="600" dirty="0">
                <a:solidFill>
                  <a:schemeClr val="bg1"/>
                </a:solidFill>
              </a:rPr>
              <a:t>Frankenstein, yet to be perfect </a:t>
            </a:r>
            <a:endParaRPr lang="en-US" altLang="ko-KR" sz="100" dirty="0">
              <a:solidFill>
                <a:schemeClr val="bg1"/>
              </a:solidFill>
            </a:endParaRPr>
          </a:p>
          <a:p>
            <a:r>
              <a:rPr lang="en-US" altLang="ko-KR" sz="700" dirty="0">
                <a:solidFill>
                  <a:schemeClr val="bg1"/>
                </a:solidFill>
              </a:rPr>
              <a:t> </a:t>
            </a:r>
          </a:p>
        </p:txBody>
      </p:sp>
      <p:sp>
        <p:nvSpPr>
          <p:cNvPr id="10" name="TextBox 9">
            <a:extLst>
              <a:ext uri="{FF2B5EF4-FFF2-40B4-BE49-F238E27FC236}">
                <a16:creationId xmlns:a16="http://schemas.microsoft.com/office/drawing/2014/main" id="{0F9A664D-9DD6-487F-81DE-EE81DFF6AACD}"/>
              </a:ext>
            </a:extLst>
          </p:cNvPr>
          <p:cNvSpPr txBox="1"/>
          <p:nvPr/>
        </p:nvSpPr>
        <p:spPr>
          <a:xfrm>
            <a:off x="6863839" y="2966176"/>
            <a:ext cx="1860331" cy="584775"/>
          </a:xfrm>
          <a:prstGeom prst="rect">
            <a:avLst/>
          </a:prstGeom>
          <a:noFill/>
        </p:spPr>
        <p:txBody>
          <a:bodyPr wrap="square" rtlCol="0">
            <a:spAutoFit/>
          </a:bodyPr>
          <a:lstStyle/>
          <a:p>
            <a:r>
              <a:rPr lang="en-US" altLang="ko-KR" sz="700" dirty="0">
                <a:solidFill>
                  <a:schemeClr val="bg1"/>
                </a:solidFill>
              </a:rPr>
              <a:t>4F Item Storage</a:t>
            </a:r>
          </a:p>
          <a:p>
            <a:r>
              <a:rPr lang="en-US" altLang="ko-KR" sz="600" dirty="0">
                <a:solidFill>
                  <a:schemeClr val="bg1"/>
                </a:solidFill>
              </a:rPr>
              <a:t>Storage room full of rare items which will perfection oneself…</a:t>
            </a:r>
            <a:br>
              <a:rPr lang="en-US" altLang="ko-KR" sz="600" dirty="0">
                <a:solidFill>
                  <a:schemeClr val="bg1"/>
                </a:solidFill>
              </a:rPr>
            </a:br>
            <a:r>
              <a:rPr lang="en-US" altLang="ko-KR" sz="600" dirty="0">
                <a:solidFill>
                  <a:schemeClr val="bg1"/>
                </a:solidFill>
              </a:rPr>
              <a:t>The value of ownership is enormous! </a:t>
            </a:r>
            <a:endParaRPr lang="en-US" altLang="ko-KR" sz="100" dirty="0">
              <a:solidFill>
                <a:schemeClr val="bg1"/>
              </a:solidFill>
            </a:endParaRPr>
          </a:p>
          <a:p>
            <a:endParaRPr lang="en-US" altLang="ko-KR" sz="700" dirty="0">
              <a:solidFill>
                <a:schemeClr val="bg1"/>
              </a:solidFill>
            </a:endParaRPr>
          </a:p>
        </p:txBody>
      </p:sp>
      <p:sp>
        <p:nvSpPr>
          <p:cNvPr id="11" name="TextBox 10">
            <a:extLst>
              <a:ext uri="{FF2B5EF4-FFF2-40B4-BE49-F238E27FC236}">
                <a16:creationId xmlns:a16="http://schemas.microsoft.com/office/drawing/2014/main" id="{5ADE1C2B-F982-4923-B5A5-A893244B408E}"/>
              </a:ext>
            </a:extLst>
          </p:cNvPr>
          <p:cNvSpPr txBox="1"/>
          <p:nvPr/>
        </p:nvSpPr>
        <p:spPr>
          <a:xfrm>
            <a:off x="7577959" y="4900185"/>
            <a:ext cx="1061544" cy="261610"/>
          </a:xfrm>
          <a:prstGeom prst="rect">
            <a:avLst/>
          </a:prstGeom>
          <a:noFill/>
        </p:spPr>
        <p:txBody>
          <a:bodyPr wrap="square" rtlCol="0">
            <a:spAutoFit/>
          </a:bodyPr>
          <a:lstStyle/>
          <a:p>
            <a:r>
              <a:rPr lang="en-US" altLang="ko-KR" sz="1050" dirty="0">
                <a:solidFill>
                  <a:schemeClr val="bg1"/>
                </a:solidFill>
              </a:rPr>
              <a:t>Mouse Over</a:t>
            </a:r>
            <a:endParaRPr lang="ko-KR" altLang="en-US" sz="1050" dirty="0">
              <a:solidFill>
                <a:schemeClr val="bg1"/>
              </a:solidFill>
            </a:endParaRPr>
          </a:p>
        </p:txBody>
      </p:sp>
      <p:sp>
        <p:nvSpPr>
          <p:cNvPr id="12" name="TextBox 11">
            <a:extLst>
              <a:ext uri="{FF2B5EF4-FFF2-40B4-BE49-F238E27FC236}">
                <a16:creationId xmlns:a16="http://schemas.microsoft.com/office/drawing/2014/main" id="{5A340E3F-CC56-40A3-AFE4-32AE565FDB39}"/>
              </a:ext>
            </a:extLst>
          </p:cNvPr>
          <p:cNvSpPr txBox="1"/>
          <p:nvPr/>
        </p:nvSpPr>
        <p:spPr>
          <a:xfrm>
            <a:off x="5297214" y="1407883"/>
            <a:ext cx="2039007" cy="1154162"/>
          </a:xfrm>
          <a:prstGeom prst="rect">
            <a:avLst/>
          </a:prstGeom>
          <a:noFill/>
        </p:spPr>
        <p:txBody>
          <a:bodyPr wrap="square" rtlCol="0">
            <a:spAutoFit/>
          </a:bodyPr>
          <a:lstStyle/>
          <a:p>
            <a:r>
              <a:rPr lang="en-US" altLang="ko-KR" sz="1200" dirty="0">
                <a:solidFill>
                  <a:schemeClr val="bg1"/>
                </a:solidFill>
              </a:rPr>
              <a:t>5F Mummy</a:t>
            </a:r>
          </a:p>
          <a:p>
            <a:endParaRPr lang="en-US" altLang="ko-KR" sz="1200" dirty="0">
              <a:solidFill>
                <a:schemeClr val="bg1"/>
              </a:solidFill>
            </a:endParaRPr>
          </a:p>
          <a:p>
            <a:r>
              <a:rPr lang="en-US" altLang="ko-KR" sz="1200" dirty="0">
                <a:solidFill>
                  <a:schemeClr val="bg1"/>
                </a:solidFill>
              </a:rPr>
              <a:t>Finally, I am a mummy!</a:t>
            </a:r>
          </a:p>
          <a:p>
            <a:r>
              <a:rPr lang="en-US" altLang="ko-KR" sz="1100" dirty="0">
                <a:solidFill>
                  <a:schemeClr val="bg1"/>
                </a:solidFill>
              </a:rPr>
              <a:t>Have waited long time get rid of the bandage!</a:t>
            </a:r>
          </a:p>
          <a:p>
            <a:r>
              <a:rPr lang="en-US" altLang="ko-KR" sz="1100" dirty="0">
                <a:solidFill>
                  <a:schemeClr val="bg1"/>
                </a:solidFill>
              </a:rPr>
              <a:t>And now I am complete!</a:t>
            </a:r>
            <a:endParaRPr lang="ko-KR" altLang="en-US" sz="500" dirty="0">
              <a:solidFill>
                <a:schemeClr val="bg1"/>
              </a:solidFill>
            </a:endParaRPr>
          </a:p>
        </p:txBody>
      </p:sp>
    </p:spTree>
    <p:extLst>
      <p:ext uri="{BB962C8B-B14F-4D97-AF65-F5344CB8AC3E}">
        <p14:creationId xmlns:p14="http://schemas.microsoft.com/office/powerpoint/2010/main" val="3387257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599C273-BF68-42A1-A08F-F6CA53B0B355}"/>
              </a:ext>
            </a:extLst>
          </p:cNvPr>
          <p:cNvSpPr>
            <a:spLocks noGrp="1"/>
          </p:cNvSpPr>
          <p:nvPr>
            <p:ph type="title"/>
          </p:nvPr>
        </p:nvSpPr>
        <p:spPr/>
        <p:txBody>
          <a:bodyPr/>
          <a:lstStyle/>
          <a:p>
            <a:r>
              <a:rPr lang="ko-KR" altLang="en-US" dirty="0"/>
              <a:t>　</a:t>
            </a:r>
          </a:p>
        </p:txBody>
      </p:sp>
      <p:sp>
        <p:nvSpPr>
          <p:cNvPr id="3" name="내용 개체 틀 2">
            <a:extLst>
              <a:ext uri="{FF2B5EF4-FFF2-40B4-BE49-F238E27FC236}">
                <a16:creationId xmlns:a16="http://schemas.microsoft.com/office/drawing/2014/main" id="{6CFC6131-5DF7-41A9-8626-C552FEEE59CC}"/>
              </a:ext>
            </a:extLst>
          </p:cNvPr>
          <p:cNvSpPr>
            <a:spLocks noGrp="1"/>
          </p:cNvSpPr>
          <p:nvPr>
            <p:ph idx="1"/>
          </p:nvPr>
        </p:nvSpPr>
        <p:spPr/>
        <p:txBody>
          <a:bodyPr/>
          <a:lstStyle/>
          <a:p>
            <a:pPr marL="0" indent="0">
              <a:buNone/>
            </a:pPr>
            <a:r>
              <a:rPr lang="ko-KR" altLang="en-US" dirty="0"/>
              <a:t>　</a:t>
            </a:r>
          </a:p>
        </p:txBody>
      </p:sp>
      <p:sp>
        <p:nvSpPr>
          <p:cNvPr id="4" name="TextBox 3">
            <a:extLst>
              <a:ext uri="{FF2B5EF4-FFF2-40B4-BE49-F238E27FC236}">
                <a16:creationId xmlns:a16="http://schemas.microsoft.com/office/drawing/2014/main" id="{3D8D5E1C-6BF2-4C6D-8E55-EF8F60FC37C4}"/>
              </a:ext>
            </a:extLst>
          </p:cNvPr>
          <p:cNvSpPr txBox="1"/>
          <p:nvPr/>
        </p:nvSpPr>
        <p:spPr>
          <a:xfrm>
            <a:off x="7210097" y="1379579"/>
            <a:ext cx="4351283" cy="2739211"/>
          </a:xfrm>
          <a:prstGeom prst="rect">
            <a:avLst/>
          </a:prstGeom>
          <a:noFill/>
        </p:spPr>
        <p:txBody>
          <a:bodyPr wrap="square" rtlCol="0">
            <a:spAutoFit/>
          </a:bodyPr>
          <a:lstStyle/>
          <a:p>
            <a:r>
              <a:rPr lang="en-US" altLang="ko-KR" sz="1100" dirty="0" err="1"/>
              <a:t>Pricipal’s</a:t>
            </a:r>
            <a:r>
              <a:rPr lang="en-US" altLang="ko-KR" sz="1100" dirty="0"/>
              <a:t> Words</a:t>
            </a:r>
          </a:p>
          <a:p>
            <a:endParaRPr lang="en-US" altLang="ko-KR" sz="1100" dirty="0"/>
          </a:p>
          <a:p>
            <a:r>
              <a:rPr lang="en-US" altLang="ko-KR" sz="1100" dirty="0"/>
              <a:t>Greetings all, This is the </a:t>
            </a:r>
            <a:r>
              <a:rPr lang="en-US" altLang="ko-KR" sz="1100" dirty="0" err="1"/>
              <a:t>pricial</a:t>
            </a:r>
            <a:r>
              <a:rPr lang="en-US" altLang="ko-KR" sz="1100" dirty="0"/>
              <a:t> of </a:t>
            </a:r>
            <a:r>
              <a:rPr lang="en-US" altLang="ko-KR" sz="1100" dirty="0" err="1"/>
              <a:t>Cogoschool</a:t>
            </a:r>
            <a:r>
              <a:rPr lang="en-US" altLang="ko-KR" sz="1100" dirty="0"/>
              <a:t> speaking.</a:t>
            </a:r>
            <a:br>
              <a:rPr lang="en-US" altLang="ko-KR" sz="1100" dirty="0"/>
            </a:br>
            <a:r>
              <a:rPr lang="en-US" altLang="ko-KR" sz="1100" dirty="0"/>
              <a:t>My name is Dracula C. and I welcome all of you who ‘might’ have made the wrong choice resulting in crypto investment failure. The whole purpose of </a:t>
            </a:r>
            <a:r>
              <a:rPr lang="en-US" altLang="ko-KR" sz="1100" dirty="0" err="1"/>
              <a:t>Cogoschool</a:t>
            </a:r>
            <a:r>
              <a:rPr lang="en-US" altLang="ko-KR" sz="1100" dirty="0"/>
              <a:t> is to stop people from failing in investment. In the darkest world of crypto, we, the righteous ghost, would like to enlighten you and guide you to the real taste of success. Save yourselves by taking parts in lectures and quiz, regular curriculum and variety of after school activities. All of these are based on </a:t>
            </a:r>
            <a:r>
              <a:rPr lang="en-US" altLang="ko-KR" sz="1100" dirty="0" err="1"/>
              <a:t>Cogoschool’s</a:t>
            </a:r>
            <a:r>
              <a:rPr lang="en-US" altLang="ko-KR" sz="1100" dirty="0"/>
              <a:t> mining system. Every actions counts! No more wasting time! Learn! Mine! </a:t>
            </a:r>
          </a:p>
          <a:p>
            <a:endParaRPr lang="en-US" altLang="ko-KR" sz="1100" dirty="0"/>
          </a:p>
          <a:p>
            <a:r>
              <a:rPr lang="en-US" altLang="ko-KR" sz="1100" dirty="0"/>
              <a:t>And reincarnate, let’s be human again! </a:t>
            </a:r>
            <a:endParaRPr lang="ko-KR" altLang="ko-KR" sz="1100" dirty="0"/>
          </a:p>
          <a:p>
            <a:endParaRPr lang="ko-KR" altLang="en-US" dirty="0"/>
          </a:p>
        </p:txBody>
      </p:sp>
      <p:pic>
        <p:nvPicPr>
          <p:cNvPr id="6" name="그림 5">
            <a:extLst>
              <a:ext uri="{FF2B5EF4-FFF2-40B4-BE49-F238E27FC236}">
                <a16:creationId xmlns:a16="http://schemas.microsoft.com/office/drawing/2014/main" id="{C3EAE5DE-272E-45AE-943B-691B222916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620" y="1187669"/>
            <a:ext cx="6463862" cy="3635922"/>
          </a:xfrm>
          <a:prstGeom prst="rect">
            <a:avLst/>
          </a:prstGeom>
        </p:spPr>
      </p:pic>
    </p:spTree>
    <p:extLst>
      <p:ext uri="{BB962C8B-B14F-4D97-AF65-F5344CB8AC3E}">
        <p14:creationId xmlns:p14="http://schemas.microsoft.com/office/powerpoint/2010/main" val="906235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05CA0D7-924A-4F46-87D2-F231206B0AE1}"/>
              </a:ext>
            </a:extLst>
          </p:cNvPr>
          <p:cNvSpPr>
            <a:spLocks noGrp="1"/>
          </p:cNvSpPr>
          <p:nvPr>
            <p:ph type="title"/>
          </p:nvPr>
        </p:nvSpPr>
        <p:spPr/>
        <p:txBody>
          <a:bodyPr/>
          <a:lstStyle/>
          <a:p>
            <a:r>
              <a:rPr lang="en-US" altLang="ko-KR" dirty="0"/>
              <a:t> </a:t>
            </a:r>
            <a:endParaRPr lang="ko-KR" altLang="en-US" dirty="0"/>
          </a:p>
        </p:txBody>
      </p:sp>
      <p:sp>
        <p:nvSpPr>
          <p:cNvPr id="3" name="내용 개체 틀 2">
            <a:extLst>
              <a:ext uri="{FF2B5EF4-FFF2-40B4-BE49-F238E27FC236}">
                <a16:creationId xmlns:a16="http://schemas.microsoft.com/office/drawing/2014/main" id="{6681B914-FEDF-4D71-808B-BC213A194028}"/>
              </a:ext>
            </a:extLst>
          </p:cNvPr>
          <p:cNvSpPr>
            <a:spLocks noGrp="1"/>
          </p:cNvSpPr>
          <p:nvPr>
            <p:ph idx="1"/>
          </p:nvPr>
        </p:nvSpPr>
        <p:spPr/>
        <p:txBody>
          <a:bodyPr/>
          <a:lstStyle/>
          <a:p>
            <a:pPr marL="0" indent="0">
              <a:buNone/>
            </a:pPr>
            <a:r>
              <a:rPr lang="en-US" altLang="ko-KR" dirty="0"/>
              <a:t> </a:t>
            </a:r>
            <a:endParaRPr lang="ko-KR" altLang="en-US" dirty="0"/>
          </a:p>
        </p:txBody>
      </p:sp>
      <p:pic>
        <p:nvPicPr>
          <p:cNvPr id="5" name="그림 4">
            <a:extLst>
              <a:ext uri="{FF2B5EF4-FFF2-40B4-BE49-F238E27FC236}">
                <a16:creationId xmlns:a16="http://schemas.microsoft.com/office/drawing/2014/main" id="{F21117F0-9813-4A8C-8826-5BF44E26E0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5821" y="681037"/>
            <a:ext cx="7735712" cy="4351338"/>
          </a:xfrm>
          <a:prstGeom prst="rect">
            <a:avLst/>
          </a:prstGeom>
        </p:spPr>
      </p:pic>
      <p:sp>
        <p:nvSpPr>
          <p:cNvPr id="6" name="TextBox 5">
            <a:extLst>
              <a:ext uri="{FF2B5EF4-FFF2-40B4-BE49-F238E27FC236}">
                <a16:creationId xmlns:a16="http://schemas.microsoft.com/office/drawing/2014/main" id="{D2D5D385-D173-45DD-BFFD-BF3DDC58EB2A}"/>
              </a:ext>
            </a:extLst>
          </p:cNvPr>
          <p:cNvSpPr txBox="1"/>
          <p:nvPr/>
        </p:nvSpPr>
        <p:spPr>
          <a:xfrm>
            <a:off x="4561489" y="1388023"/>
            <a:ext cx="2249214" cy="646331"/>
          </a:xfrm>
          <a:prstGeom prst="rect">
            <a:avLst/>
          </a:prstGeom>
          <a:noFill/>
        </p:spPr>
        <p:txBody>
          <a:bodyPr wrap="square" rtlCol="0">
            <a:spAutoFit/>
          </a:bodyPr>
          <a:lstStyle/>
          <a:p>
            <a:r>
              <a:rPr lang="en-US" altLang="ko-KR" dirty="0" err="1">
                <a:solidFill>
                  <a:schemeClr val="bg1"/>
                </a:solidFill>
              </a:rPr>
              <a:t>Cogoschool</a:t>
            </a:r>
            <a:r>
              <a:rPr lang="en-US" altLang="ko-KR" dirty="0">
                <a:solidFill>
                  <a:schemeClr val="bg1"/>
                </a:solidFill>
              </a:rPr>
              <a:t> admission</a:t>
            </a:r>
            <a:endParaRPr lang="ko-KR" altLang="en-US" dirty="0">
              <a:solidFill>
                <a:schemeClr val="bg1"/>
              </a:solidFill>
            </a:endParaRPr>
          </a:p>
        </p:txBody>
      </p:sp>
      <p:sp>
        <p:nvSpPr>
          <p:cNvPr id="7" name="TextBox 6">
            <a:extLst>
              <a:ext uri="{FF2B5EF4-FFF2-40B4-BE49-F238E27FC236}">
                <a16:creationId xmlns:a16="http://schemas.microsoft.com/office/drawing/2014/main" id="{C3495F9C-0A9F-49B0-A618-304CDC4BE119}"/>
              </a:ext>
            </a:extLst>
          </p:cNvPr>
          <p:cNvSpPr txBox="1"/>
          <p:nvPr/>
        </p:nvSpPr>
        <p:spPr>
          <a:xfrm>
            <a:off x="501869" y="5011341"/>
            <a:ext cx="2977055" cy="1846659"/>
          </a:xfrm>
          <a:prstGeom prst="rect">
            <a:avLst/>
          </a:prstGeom>
          <a:noFill/>
        </p:spPr>
        <p:txBody>
          <a:bodyPr wrap="square" rtlCol="0">
            <a:spAutoFit/>
          </a:bodyPr>
          <a:lstStyle/>
          <a:p>
            <a:r>
              <a:rPr lang="en-US" altLang="ko-KR" sz="1200" dirty="0"/>
              <a:t>STEP 1</a:t>
            </a:r>
          </a:p>
          <a:p>
            <a:r>
              <a:rPr lang="en-US" altLang="ko-KR" sz="1200" dirty="0" err="1"/>
              <a:t>Cogoschool</a:t>
            </a:r>
            <a:r>
              <a:rPr lang="en-US" altLang="ko-KR" sz="1200" dirty="0"/>
              <a:t> admission</a:t>
            </a:r>
          </a:p>
          <a:p>
            <a:endParaRPr lang="en-US" altLang="ko-KR" sz="1200" dirty="0"/>
          </a:p>
          <a:p>
            <a:r>
              <a:rPr lang="en-US" altLang="ko-KR" sz="1200" dirty="0"/>
              <a:t>Special Enrollment Method : Whitelist</a:t>
            </a:r>
          </a:p>
          <a:p>
            <a:r>
              <a:rPr lang="en-US" altLang="ko-KR" sz="1200" dirty="0"/>
              <a:t>(Check requirements)</a:t>
            </a:r>
          </a:p>
          <a:p>
            <a:endParaRPr lang="en-US" altLang="ko-KR" sz="900" dirty="0"/>
          </a:p>
          <a:p>
            <a:r>
              <a:rPr lang="en-US" altLang="ko-KR" sz="1100" dirty="0"/>
              <a:t>Regular Enrollment Method : Public Sale (You need to pass a simple &amp; easy pop quiz in order to take part in the public sale) </a:t>
            </a:r>
            <a:br>
              <a:rPr lang="en-US" altLang="ko-KR" dirty="0"/>
            </a:br>
            <a:endParaRPr lang="ko-KR" altLang="en-US" sz="1200" dirty="0"/>
          </a:p>
        </p:txBody>
      </p:sp>
      <p:sp>
        <p:nvSpPr>
          <p:cNvPr id="8" name="TextBox 7">
            <a:extLst>
              <a:ext uri="{FF2B5EF4-FFF2-40B4-BE49-F238E27FC236}">
                <a16:creationId xmlns:a16="http://schemas.microsoft.com/office/drawing/2014/main" id="{4CA649BB-3DE7-4A22-A73B-B4BA8E3301B9}"/>
              </a:ext>
            </a:extLst>
          </p:cNvPr>
          <p:cNvSpPr txBox="1"/>
          <p:nvPr/>
        </p:nvSpPr>
        <p:spPr>
          <a:xfrm>
            <a:off x="3478924" y="5007563"/>
            <a:ext cx="2469931" cy="1600438"/>
          </a:xfrm>
          <a:prstGeom prst="rect">
            <a:avLst/>
          </a:prstGeom>
          <a:noFill/>
        </p:spPr>
        <p:txBody>
          <a:bodyPr wrap="square" rtlCol="0">
            <a:spAutoFit/>
          </a:bodyPr>
          <a:lstStyle/>
          <a:p>
            <a:r>
              <a:rPr lang="en-US" altLang="ko-KR" sz="1200" dirty="0"/>
              <a:t>STEP 2</a:t>
            </a:r>
          </a:p>
          <a:p>
            <a:r>
              <a:rPr lang="en-US" altLang="ko-KR" sz="1100" dirty="0"/>
              <a:t>Get your school ID(NFT)</a:t>
            </a:r>
            <a:br>
              <a:rPr lang="en-US" altLang="ko-KR" dirty="0"/>
            </a:br>
            <a:endParaRPr lang="en-US" altLang="ko-KR" sz="1200" dirty="0"/>
          </a:p>
          <a:p>
            <a:r>
              <a:rPr lang="en-US" altLang="ko-KR" sz="1100" dirty="0"/>
              <a:t>Those who passes the quiz are qualified to get ‘</a:t>
            </a:r>
            <a:r>
              <a:rPr lang="en-US" altLang="ko-KR" sz="1100" dirty="0" err="1"/>
              <a:t>cogoschool</a:t>
            </a:r>
            <a:r>
              <a:rPr lang="en-US" altLang="ko-KR" sz="1100" dirty="0"/>
              <a:t> student ID)</a:t>
            </a:r>
            <a:br>
              <a:rPr lang="en-US" altLang="ko-KR" dirty="0"/>
            </a:br>
            <a:br>
              <a:rPr lang="en-US" altLang="ko-KR" dirty="0"/>
            </a:br>
            <a:endParaRPr lang="ko-KR" altLang="en-US" sz="1200" dirty="0"/>
          </a:p>
        </p:txBody>
      </p:sp>
      <p:sp>
        <p:nvSpPr>
          <p:cNvPr id="9" name="TextBox 8">
            <a:extLst>
              <a:ext uri="{FF2B5EF4-FFF2-40B4-BE49-F238E27FC236}">
                <a16:creationId xmlns:a16="http://schemas.microsoft.com/office/drawing/2014/main" id="{2FF870F6-AC8B-46D4-BF7B-55C5165D3392}"/>
              </a:ext>
            </a:extLst>
          </p:cNvPr>
          <p:cNvSpPr txBox="1"/>
          <p:nvPr/>
        </p:nvSpPr>
        <p:spPr>
          <a:xfrm>
            <a:off x="6119648" y="5102310"/>
            <a:ext cx="2469931" cy="984885"/>
          </a:xfrm>
          <a:prstGeom prst="rect">
            <a:avLst/>
          </a:prstGeom>
          <a:noFill/>
        </p:spPr>
        <p:txBody>
          <a:bodyPr wrap="square" rtlCol="0">
            <a:spAutoFit/>
          </a:bodyPr>
          <a:lstStyle/>
          <a:p>
            <a:r>
              <a:rPr lang="en-US" altLang="ko-KR" sz="1200" dirty="0"/>
              <a:t>STEP 3</a:t>
            </a:r>
          </a:p>
          <a:p>
            <a:r>
              <a:rPr lang="en-US" altLang="ko-KR" sz="1400" dirty="0" err="1"/>
              <a:t>Cogoschool</a:t>
            </a:r>
            <a:r>
              <a:rPr lang="en-US" altLang="ko-KR" sz="1400" dirty="0"/>
              <a:t> admission</a:t>
            </a:r>
            <a:br>
              <a:rPr lang="en-US" altLang="ko-KR" dirty="0"/>
            </a:br>
            <a:br>
              <a:rPr lang="en-US" altLang="ko-KR" dirty="0"/>
            </a:br>
            <a:endParaRPr lang="ko-KR" altLang="en-US" sz="1200" dirty="0"/>
          </a:p>
        </p:txBody>
      </p:sp>
    </p:spTree>
    <p:extLst>
      <p:ext uri="{BB962C8B-B14F-4D97-AF65-F5344CB8AC3E}">
        <p14:creationId xmlns:p14="http://schemas.microsoft.com/office/powerpoint/2010/main" val="342750174"/>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TotalTime>
  <Words>1154</Words>
  <Application>Microsoft Office PowerPoint</Application>
  <PresentationFormat>와이드스크린</PresentationFormat>
  <Paragraphs>171</Paragraphs>
  <Slides>15</Slides>
  <Notes>0</Notes>
  <HiddenSlides>0</HiddenSlides>
  <MMClips>0</MMClips>
  <ScaleCrop>false</ScaleCrop>
  <HeadingPairs>
    <vt:vector size="6" baseType="variant">
      <vt:variant>
        <vt:lpstr>사용한 글꼴</vt:lpstr>
      </vt:variant>
      <vt:variant>
        <vt:i4>2</vt:i4>
      </vt:variant>
      <vt:variant>
        <vt:lpstr>테마</vt:lpstr>
      </vt:variant>
      <vt:variant>
        <vt:i4>1</vt:i4>
      </vt:variant>
      <vt:variant>
        <vt:lpstr>슬라이드 제목</vt:lpstr>
      </vt:variant>
      <vt:variant>
        <vt:i4>15</vt:i4>
      </vt:variant>
    </vt:vector>
  </HeadingPairs>
  <TitlesOfParts>
    <vt:vector size="18" baseType="lpstr">
      <vt:lpstr>맑은 고딕</vt:lpstr>
      <vt:lpstr>Arial</vt:lpstr>
      <vt:lpstr>Office 테마</vt:lpstr>
      <vt:lpstr>　</vt:lpstr>
      <vt:lpstr>　</vt:lpstr>
      <vt:lpstr>　</vt:lpstr>
      <vt:lpstr>　</vt:lpstr>
      <vt:lpstr>　</vt:lpstr>
      <vt:lpstr>　</vt:lpstr>
      <vt:lpstr> </vt:lpstr>
      <vt:lpstr>　</vt:lpstr>
      <vt:lpstr> </vt:lpstr>
      <vt:lpstr> </vt:lpstr>
      <vt:lpstr> </vt:lpstr>
      <vt:lpstr> </vt:lpstr>
      <vt:lpstr>　</vt:lpstr>
      <vt:lpstr>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User</dc:creator>
  <cp:lastModifiedBy>User</cp:lastModifiedBy>
  <cp:revision>5</cp:revision>
  <dcterms:created xsi:type="dcterms:W3CDTF">2022-04-19T12:31:09Z</dcterms:created>
  <dcterms:modified xsi:type="dcterms:W3CDTF">2022-04-19T13:14:53Z</dcterms:modified>
</cp:coreProperties>
</file>

<file path=docProps/thumbnail.jpeg>
</file>